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Aleo Bold Italics" panose="020B0604020202020204" charset="0"/>
      <p:regular r:id="rId45"/>
    </p:embeddedFont>
    <p:embeddedFont>
      <p:font typeface="Alice" panose="020B0604020202020204" charset="0"/>
      <p:regular r:id="rId46"/>
    </p:embeddedFont>
    <p:embeddedFont>
      <p:font typeface="Alice Bold" panose="020B0604020202020204" charset="0"/>
      <p:regular r:id="rId47"/>
    </p:embeddedFont>
    <p:embeddedFont>
      <p:font typeface="Alyssum" panose="020B0604020202020204" charset="0"/>
      <p:regular r:id="rId48"/>
    </p:embeddedFont>
    <p:embeddedFont>
      <p:font typeface="Antonio Bold" panose="020B0604020202020204" charset="0"/>
      <p:regular r:id="rId49"/>
    </p:embeddedFont>
    <p:embeddedFont>
      <p:font typeface="Antonio Bold Italics" panose="020B0604020202020204" charset="0"/>
      <p:regular r:id="rId50"/>
    </p:embeddedFont>
    <p:embeddedFont>
      <p:font typeface="Arimo Bold" panose="020B0604020202020204" charset="0"/>
      <p:regular r:id="rId51"/>
    </p:embeddedFont>
    <p:embeddedFont>
      <p:font typeface="Balloon Extra Bold" panose="020B0604020202020204" charset="0"/>
      <p:regular r:id="rId52"/>
    </p:embeddedFont>
    <p:embeddedFont>
      <p:font typeface="Barlow Condensed Bold Italics" panose="020B0604020202020204" charset="0"/>
      <p:regular r:id="rId53"/>
    </p:embeddedFont>
    <p:embeddedFont>
      <p:font typeface="Canva Sans" panose="020B0604020202020204" charset="0"/>
      <p:regular r:id="rId54"/>
    </p:embeddedFont>
    <p:embeddedFont>
      <p:font typeface="Canva Sans Bold" panose="020B0604020202020204" charset="0"/>
      <p:regular r:id="rId55"/>
    </p:embeddedFont>
    <p:embeddedFont>
      <p:font typeface="Cormorant Garamond Bold Italics" panose="020B0604020202020204" charset="0"/>
      <p:regular r:id="rId56"/>
    </p:embeddedFont>
    <p:embeddedFont>
      <p:font typeface="Glacial Indifference Italics" panose="020B0604020202020204" charset="0"/>
      <p:regular r:id="rId57"/>
    </p:embeddedFont>
    <p:embeddedFont>
      <p:font typeface="Inter" panose="020B0604020202020204" charset="0"/>
      <p:regular r:id="rId58"/>
    </p:embeddedFont>
    <p:embeddedFont>
      <p:font typeface="Inter Bold" panose="020B0604020202020204" charset="0"/>
      <p:regular r:id="rId59"/>
    </p:embeddedFont>
    <p:embeddedFont>
      <p:font typeface="Karnchang" panose="020B0604020202020204" charset="-34"/>
      <p:regular r:id="rId60"/>
    </p:embeddedFont>
    <p:embeddedFont>
      <p:font typeface="Montserrat" panose="00000500000000000000" pitchFamily="2" charset="0"/>
      <p:regular r:id="rId61"/>
    </p:embeddedFont>
    <p:embeddedFont>
      <p:font typeface="Montserrat Bold" panose="00000800000000000000" charset="0"/>
      <p:regular r:id="rId62"/>
    </p:embeddedFont>
    <p:embeddedFont>
      <p:font typeface="Montserrat Classic" panose="020B0604020202020204" charset="0"/>
      <p:regular r:id="rId63"/>
    </p:embeddedFont>
    <p:embeddedFont>
      <p:font typeface="Montserrat Classic Bold" panose="020B0604020202020204" charset="0"/>
      <p:regular r:id="rId64"/>
    </p:embeddedFont>
    <p:embeddedFont>
      <p:font typeface="Noto Serif" panose="02020600060500020200" pitchFamily="18" charset="0"/>
      <p:regular r:id="rId65"/>
    </p:embeddedFont>
    <p:embeddedFont>
      <p:font typeface="Open Sans 1 Bold" panose="020B0604020202020204" charset="0"/>
      <p:regular r:id="rId66"/>
    </p:embeddedFont>
    <p:embeddedFont>
      <p:font typeface="Open Sans 2" panose="020B0604020202020204" charset="0"/>
      <p:regular r:id="rId67"/>
    </p:embeddedFont>
    <p:embeddedFont>
      <p:font typeface="Open Sans Extra Bold" panose="020B0604020202020204" charset="0"/>
      <p:regular r:id="rId68"/>
    </p:embeddedFont>
    <p:embeddedFont>
      <p:font typeface="Oswald Bold" panose="020B0604020202020204" charset="0"/>
      <p:regular r:id="rId69"/>
    </p:embeddedFont>
    <p:embeddedFont>
      <p:font typeface="Poppins" panose="00000500000000000000" pitchFamily="2" charset="0"/>
      <p:regular r:id="rId70"/>
    </p:embeddedFont>
    <p:embeddedFont>
      <p:font typeface="Poppins Bold" panose="00000800000000000000" charset="0"/>
      <p:regular r:id="rId71"/>
    </p:embeddedFont>
    <p:embeddedFont>
      <p:font typeface="Racing Sans One" panose="020B0604020202020204" charset="0"/>
      <p:regular r:id="rId72"/>
    </p:embeddedFont>
    <p:embeddedFont>
      <p:font typeface="Roboto Condensed" panose="02000000000000000000" pitchFamily="2" charset="0"/>
      <p:regular r:id="rId73"/>
    </p:embeddedFont>
    <p:embeddedFont>
      <p:font typeface="Roboto Condensed Bold" panose="02000000000000000000" charset="0"/>
      <p:regular r:id="rId74"/>
    </p:embeddedFont>
    <p:embeddedFont>
      <p:font typeface="Shrikhand" panose="020B0604020202020204" charset="0"/>
      <p:regular r:id="rId75"/>
    </p:embeddedFont>
    <p:embeddedFont>
      <p:font typeface="Ultra"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1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5.pn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sv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30.png"/><Relationship Id="rId7"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31.sv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0.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41.png"/><Relationship Id="rId7"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2.png"/><Relationship Id="rId7"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png"/><Relationship Id="rId5" Type="http://schemas.openxmlformats.org/officeDocument/2006/relationships/image" Target="../media/image44.png"/><Relationship Id="rId10" Type="http://schemas.openxmlformats.org/officeDocument/2006/relationships/image" Target="../media/image87.jpeg"/><Relationship Id="rId4" Type="http://schemas.openxmlformats.org/officeDocument/2006/relationships/image" Target="../media/image43.svg"/><Relationship Id="rId9"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30.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5.png"/><Relationship Id="rId10" Type="http://schemas.openxmlformats.org/officeDocument/2006/relationships/image" Target="../media/image93.png"/><Relationship Id="rId4" Type="http://schemas.openxmlformats.org/officeDocument/2006/relationships/image" Target="../media/image31.svg"/><Relationship Id="rId9"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0.png"/><Relationship Id="rId7" Type="http://schemas.openxmlformats.org/officeDocument/2006/relationships/image" Target="../media/image9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5.png"/><Relationship Id="rId10" Type="http://schemas.openxmlformats.org/officeDocument/2006/relationships/image" Target="../media/image99.png"/><Relationship Id="rId4" Type="http://schemas.openxmlformats.org/officeDocument/2006/relationships/image" Target="../media/image31.svg"/><Relationship Id="rId9" Type="http://schemas.openxmlformats.org/officeDocument/2006/relationships/image" Target="../media/image98.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9.png"/><Relationship Id="rId3" Type="http://schemas.openxmlformats.org/officeDocument/2006/relationships/image" Target="../media/image101.jpeg"/><Relationship Id="rId7" Type="http://schemas.openxmlformats.org/officeDocument/2006/relationships/image" Target="../media/image30.png"/><Relationship Id="rId12" Type="http://schemas.openxmlformats.org/officeDocument/2006/relationships/image" Target="../media/image108.jpeg"/><Relationship Id="rId2" Type="http://schemas.openxmlformats.org/officeDocument/2006/relationships/image" Target="../media/image1.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7.jpeg"/><Relationship Id="rId5" Type="http://schemas.openxmlformats.org/officeDocument/2006/relationships/image" Target="../media/image103.jpeg"/><Relationship Id="rId15" Type="http://schemas.openxmlformats.org/officeDocument/2006/relationships/image" Target="../media/image111.png"/><Relationship Id="rId10" Type="http://schemas.openxmlformats.org/officeDocument/2006/relationships/image" Target="../media/image106.svg"/><Relationship Id="rId4" Type="http://schemas.openxmlformats.org/officeDocument/2006/relationships/image" Target="../media/image102.png"/><Relationship Id="rId9" Type="http://schemas.openxmlformats.org/officeDocument/2006/relationships/image" Target="../media/image105.png"/><Relationship Id="rId14" Type="http://schemas.openxmlformats.org/officeDocument/2006/relationships/image" Target="../media/image110.svg"/></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jpeg"/><Relationship Id="rId7" Type="http://schemas.openxmlformats.org/officeDocument/2006/relationships/image" Target="../media/image31.svg"/><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18.png"/><Relationship Id="rId5" Type="http://schemas.openxmlformats.org/officeDocument/2006/relationships/image" Target="../media/image114.jpeg"/><Relationship Id="rId10" Type="http://schemas.openxmlformats.org/officeDocument/2006/relationships/image" Target="../media/image117.png"/><Relationship Id="rId4" Type="http://schemas.openxmlformats.org/officeDocument/2006/relationships/image" Target="../media/image113.jpeg"/><Relationship Id="rId9"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119.jpe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31.svg"/><Relationship Id="rId10" Type="http://schemas.openxmlformats.org/officeDocument/2006/relationships/image" Target="../media/image124.svg"/><Relationship Id="rId4" Type="http://schemas.openxmlformats.org/officeDocument/2006/relationships/image" Target="../media/image30.png"/><Relationship Id="rId9" Type="http://schemas.openxmlformats.org/officeDocument/2006/relationships/image" Target="../media/image123.png"/><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0.png"/><Relationship Id="rId7" Type="http://schemas.openxmlformats.org/officeDocument/2006/relationships/image" Target="../media/image4.jpeg"/><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jpeg"/><Relationship Id="rId4" Type="http://schemas.openxmlformats.org/officeDocument/2006/relationships/image" Target="../media/image31.svg"/><Relationship Id="rId9" Type="http://schemas.openxmlformats.org/officeDocument/2006/relationships/image" Target="../media/image129.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svg"/><Relationship Id="rId7" Type="http://schemas.openxmlformats.org/officeDocument/2006/relationships/image" Target="../media/image1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26.sv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6.jpe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30.png"/><Relationship Id="rId7" Type="http://schemas.openxmlformats.org/officeDocument/2006/relationships/image" Target="../media/image134.png"/><Relationship Id="rId12"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5.png"/><Relationship Id="rId5" Type="http://schemas.openxmlformats.org/officeDocument/2006/relationships/image" Target="../media/image125.png"/><Relationship Id="rId10" Type="http://schemas.openxmlformats.org/officeDocument/2006/relationships/image" Target="../media/image137.jpeg"/><Relationship Id="rId4" Type="http://schemas.openxmlformats.org/officeDocument/2006/relationships/image" Target="../media/image31.svg"/><Relationship Id="rId9" Type="http://schemas.openxmlformats.org/officeDocument/2006/relationships/image" Target="../media/image13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9.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png"/><Relationship Id="rId7" Type="http://schemas.openxmlformats.org/officeDocument/2006/relationships/image" Target="../media/image14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8.png"/><Relationship Id="rId4" Type="http://schemas.openxmlformats.org/officeDocument/2006/relationships/image" Target="../media/image147.svg"/></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2.png"/><Relationship Id="rId7" Type="http://schemas.openxmlformats.org/officeDocument/2006/relationships/image" Target="../media/image149.png"/><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53.png"/><Relationship Id="rId5" Type="http://schemas.openxmlformats.org/officeDocument/2006/relationships/image" Target="../media/image142.png"/><Relationship Id="rId10" Type="http://schemas.openxmlformats.org/officeDocument/2006/relationships/image" Target="../media/image152.png"/><Relationship Id="rId4" Type="http://schemas.openxmlformats.org/officeDocument/2006/relationships/image" Target="../media/image3.svg"/><Relationship Id="rId9" Type="http://schemas.openxmlformats.org/officeDocument/2006/relationships/image" Target="../media/image151.png"/></Relationships>
</file>

<file path=ppt/slides/_rels/slide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7.png"/><Relationship Id="rId4" Type="http://schemas.openxmlformats.org/officeDocument/2006/relationships/image" Target="../media/image1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svg"/><Relationship Id="rId18" Type="http://schemas.openxmlformats.org/officeDocument/2006/relationships/image" Target="../media/image179.png"/><Relationship Id="rId26" Type="http://schemas.openxmlformats.org/officeDocument/2006/relationships/image" Target="../media/image186.svg"/><Relationship Id="rId3" Type="http://schemas.openxmlformats.org/officeDocument/2006/relationships/image" Target="../media/image166.jpeg"/><Relationship Id="rId21" Type="http://schemas.openxmlformats.org/officeDocument/2006/relationships/image" Target="../media/image181.png"/><Relationship Id="rId7" Type="http://schemas.openxmlformats.org/officeDocument/2006/relationships/image" Target="../media/image3.svg"/><Relationship Id="rId12" Type="http://schemas.openxmlformats.org/officeDocument/2006/relationships/image" Target="../media/image173.png"/><Relationship Id="rId17" Type="http://schemas.openxmlformats.org/officeDocument/2006/relationships/image" Target="../media/image178.svg"/><Relationship Id="rId25" Type="http://schemas.openxmlformats.org/officeDocument/2006/relationships/image" Target="../media/image185.png"/><Relationship Id="rId2" Type="http://schemas.openxmlformats.org/officeDocument/2006/relationships/image" Target="../media/image1.jpeg"/><Relationship Id="rId16" Type="http://schemas.openxmlformats.org/officeDocument/2006/relationships/image" Target="../media/image177.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72.svg"/><Relationship Id="rId24" Type="http://schemas.openxmlformats.org/officeDocument/2006/relationships/image" Target="../media/image184.svg"/><Relationship Id="rId5" Type="http://schemas.openxmlformats.org/officeDocument/2006/relationships/image" Target="../media/image168.jpeg"/><Relationship Id="rId15" Type="http://schemas.openxmlformats.org/officeDocument/2006/relationships/image" Target="../media/image176.svg"/><Relationship Id="rId23" Type="http://schemas.openxmlformats.org/officeDocument/2006/relationships/image" Target="../media/image183.png"/><Relationship Id="rId28" Type="http://schemas.openxmlformats.org/officeDocument/2006/relationships/image" Target="../media/image188.svg"/><Relationship Id="rId10" Type="http://schemas.openxmlformats.org/officeDocument/2006/relationships/image" Target="../media/image171.png"/><Relationship Id="rId19" Type="http://schemas.openxmlformats.org/officeDocument/2006/relationships/image" Target="../media/image180.svg"/><Relationship Id="rId4" Type="http://schemas.openxmlformats.org/officeDocument/2006/relationships/image" Target="../media/image167.jpeg"/><Relationship Id="rId9" Type="http://schemas.openxmlformats.org/officeDocument/2006/relationships/image" Target="../media/image170.svg"/><Relationship Id="rId14" Type="http://schemas.openxmlformats.org/officeDocument/2006/relationships/image" Target="../media/image175.png"/><Relationship Id="rId22" Type="http://schemas.openxmlformats.org/officeDocument/2006/relationships/image" Target="../media/image182.svg"/><Relationship Id="rId27" Type="http://schemas.openxmlformats.org/officeDocument/2006/relationships/image" Target="../media/image18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5.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5.png"/><Relationship Id="rId4" Type="http://schemas.openxmlformats.org/officeDocument/2006/relationships/image" Target="../media/image35.jpe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5762880" y="4257569"/>
            <a:ext cx="12963814" cy="6498112"/>
          </a:xfrm>
          <a:custGeom>
            <a:avLst/>
            <a:gdLst/>
            <a:ahLst/>
            <a:cxnLst/>
            <a:rect l="l" t="t" r="r" b="b"/>
            <a:pathLst>
              <a:path w="12963814" h="6498112">
                <a:moveTo>
                  <a:pt x="0" y="0"/>
                </a:moveTo>
                <a:lnTo>
                  <a:pt x="12963814" y="0"/>
                </a:lnTo>
                <a:lnTo>
                  <a:pt x="12963814" y="6498112"/>
                </a:lnTo>
                <a:lnTo>
                  <a:pt x="0" y="6498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10248151" y="1914283"/>
            <a:ext cx="8601824" cy="7448792"/>
            <a:chOff x="0" y="0"/>
            <a:chExt cx="11469099" cy="9931723"/>
          </a:xfrm>
        </p:grpSpPr>
        <p:grpSp>
          <p:nvGrpSpPr>
            <p:cNvPr id="5" name="Group 5"/>
            <p:cNvGrpSpPr/>
            <p:nvPr/>
          </p:nvGrpSpPr>
          <p:grpSpPr>
            <a:xfrm>
              <a:off x="0" y="0"/>
              <a:ext cx="11469099" cy="993172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pSp>
          <p:nvGrpSpPr>
            <p:cNvPr id="7" name="Group 7"/>
            <p:cNvGrpSpPr/>
            <p:nvPr/>
          </p:nvGrpSpPr>
          <p:grpSpPr>
            <a:xfrm>
              <a:off x="214915" y="164111"/>
              <a:ext cx="11090070" cy="9603501"/>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52602" r="-7420" b="-123060"/>
                </a:stretch>
              </a:blipFill>
            </p:spPr>
            <p:txBody>
              <a:bodyPr/>
              <a:lstStyle/>
              <a:p>
                <a:endParaRPr lang="en-ID"/>
              </a:p>
            </p:txBody>
          </p:sp>
        </p:grpSp>
      </p:grpSp>
      <p:grpSp>
        <p:nvGrpSpPr>
          <p:cNvPr id="9" name="Group 9"/>
          <p:cNvGrpSpPr/>
          <p:nvPr/>
        </p:nvGrpSpPr>
        <p:grpSpPr>
          <a:xfrm rot="5400000">
            <a:off x="-3577146" y="2288797"/>
            <a:ext cx="7578864" cy="734196"/>
            <a:chOff x="0" y="0"/>
            <a:chExt cx="5076718" cy="491803"/>
          </a:xfrm>
        </p:grpSpPr>
        <p:sp>
          <p:nvSpPr>
            <p:cNvPr id="10" name="Freeform 10"/>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11" name="TextBox 11"/>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5400000">
            <a:off x="-2311563" y="7998971"/>
            <a:ext cx="5047699" cy="734196"/>
            <a:chOff x="0" y="0"/>
            <a:chExt cx="3381212" cy="491803"/>
          </a:xfrm>
        </p:grpSpPr>
        <p:sp>
          <p:nvSpPr>
            <p:cNvPr id="13" name="Freeform 13"/>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14" name="TextBox 14"/>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579384" y="159602"/>
            <a:ext cx="4816586" cy="764030"/>
            <a:chOff x="0" y="0"/>
            <a:chExt cx="6422115" cy="1018707"/>
          </a:xfrm>
        </p:grpSpPr>
        <p:sp>
          <p:nvSpPr>
            <p:cNvPr id="16" name="Freeform 16"/>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17" name="TextBox 17"/>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grpSp>
        <p:nvGrpSpPr>
          <p:cNvPr id="18" name="Group 18"/>
          <p:cNvGrpSpPr/>
          <p:nvPr/>
        </p:nvGrpSpPr>
        <p:grpSpPr>
          <a:xfrm rot="-189674">
            <a:off x="466753" y="4556755"/>
            <a:ext cx="8175986" cy="2163848"/>
            <a:chOff x="0" y="0"/>
            <a:chExt cx="10901315" cy="2885131"/>
          </a:xfrm>
        </p:grpSpPr>
        <p:sp>
          <p:nvSpPr>
            <p:cNvPr id="19" name="Freeform 19"/>
            <p:cNvSpPr/>
            <p:nvPr/>
          </p:nvSpPr>
          <p:spPr>
            <a:xfrm rot="67360">
              <a:off x="25388" y="97783"/>
              <a:ext cx="10007686" cy="2689566"/>
            </a:xfrm>
            <a:custGeom>
              <a:avLst/>
              <a:gdLst/>
              <a:ahLst/>
              <a:cxnLst/>
              <a:rect l="l" t="t" r="r" b="b"/>
              <a:pathLst>
                <a:path w="10007686" h="2689566">
                  <a:moveTo>
                    <a:pt x="0" y="0"/>
                  </a:moveTo>
                  <a:lnTo>
                    <a:pt x="10007686" y="0"/>
                  </a:lnTo>
                  <a:lnTo>
                    <a:pt x="10007686" y="2689565"/>
                  </a:lnTo>
                  <a:lnTo>
                    <a:pt x="0" y="2689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0" name="TextBox 20"/>
            <p:cNvSpPr txBox="1"/>
            <p:nvPr/>
          </p:nvSpPr>
          <p:spPr>
            <a:xfrm>
              <a:off x="745910" y="652425"/>
              <a:ext cx="10144436" cy="758871"/>
            </a:xfrm>
            <a:prstGeom prst="rect">
              <a:avLst/>
            </a:prstGeom>
          </p:spPr>
          <p:txBody>
            <a:bodyPr lIns="0" tIns="0" rIns="0" bIns="0" rtlCol="0" anchor="t">
              <a:spAutoFit/>
            </a:bodyPr>
            <a:lstStyle/>
            <a:p>
              <a:pPr algn="l">
                <a:lnSpc>
                  <a:spcPts val="4723"/>
                </a:lnSpc>
                <a:spcBef>
                  <a:spcPct val="0"/>
                </a:spcBef>
              </a:pPr>
              <a:r>
                <a:rPr lang="en-US" sz="3373" spc="20">
                  <a:solidFill>
                    <a:srgbClr val="301B00"/>
                  </a:solidFill>
                  <a:latin typeface="Alice Bold"/>
                  <a:ea typeface="Alice Bold"/>
                  <a:cs typeface="Alice Bold"/>
                  <a:sym typeface="Alice Bold"/>
                </a:rPr>
                <a:t>AKBP BUDI SANTOSO, S.SI., M.SI.</a:t>
              </a:r>
            </a:p>
          </p:txBody>
        </p:sp>
        <p:sp>
          <p:nvSpPr>
            <p:cNvPr id="21" name="TextBox 21"/>
            <p:cNvSpPr txBox="1"/>
            <p:nvPr/>
          </p:nvSpPr>
          <p:spPr>
            <a:xfrm>
              <a:off x="756879" y="1404014"/>
              <a:ext cx="10144436" cy="621674"/>
            </a:xfrm>
            <a:prstGeom prst="rect">
              <a:avLst/>
            </a:prstGeom>
          </p:spPr>
          <p:txBody>
            <a:bodyPr lIns="0" tIns="0" rIns="0" bIns="0" rtlCol="0" anchor="t">
              <a:spAutoFit/>
            </a:bodyPr>
            <a:lstStyle/>
            <a:p>
              <a:pPr algn="l">
                <a:lnSpc>
                  <a:spcPts val="3832"/>
                </a:lnSpc>
                <a:spcBef>
                  <a:spcPct val="0"/>
                </a:spcBef>
              </a:pPr>
              <a:r>
                <a:rPr lang="en-US" sz="2737" spc="16">
                  <a:solidFill>
                    <a:srgbClr val="301B00"/>
                  </a:solidFill>
                  <a:latin typeface="Alice"/>
                  <a:ea typeface="Alice"/>
                  <a:cs typeface="Alice"/>
                  <a:sym typeface="Alice"/>
                </a:rPr>
                <a:t>NO SISWA : </a:t>
              </a:r>
              <a:r>
                <a:rPr lang="en-US" sz="2737" spc="16">
                  <a:solidFill>
                    <a:srgbClr val="301B00"/>
                  </a:solidFill>
                  <a:latin typeface="Alice Bold"/>
                  <a:ea typeface="Alice Bold"/>
                  <a:cs typeface="Alice Bold"/>
                  <a:sym typeface="Alice Bold"/>
                </a:rPr>
                <a:t>20240707012354</a:t>
              </a:r>
            </a:p>
          </p:txBody>
        </p:sp>
      </p:grpSp>
      <p:sp>
        <p:nvSpPr>
          <p:cNvPr id="22" name="TextBox 22"/>
          <p:cNvSpPr txBox="1"/>
          <p:nvPr/>
        </p:nvSpPr>
        <p:spPr>
          <a:xfrm>
            <a:off x="854010" y="1028700"/>
            <a:ext cx="11137341" cy="680276"/>
          </a:xfrm>
          <a:prstGeom prst="rect">
            <a:avLst/>
          </a:prstGeom>
        </p:spPr>
        <p:txBody>
          <a:bodyPr lIns="0" tIns="0" rIns="0" bIns="0" rtlCol="0" anchor="t">
            <a:spAutoFit/>
          </a:bodyPr>
          <a:lstStyle/>
          <a:p>
            <a:pPr algn="ctr">
              <a:lnSpc>
                <a:spcPts val="5269"/>
              </a:lnSpc>
            </a:pPr>
            <a:r>
              <a:rPr lang="en-US" sz="4391" spc="26">
                <a:solidFill>
                  <a:srgbClr val="CF7600"/>
                </a:solidFill>
                <a:latin typeface="Shrikhand"/>
                <a:ea typeface="Shrikhand"/>
                <a:cs typeface="Shrikhand"/>
                <a:sym typeface="Shrikhand"/>
              </a:rPr>
              <a:t>RANCANGAN PROYEK PERUBAHAN </a:t>
            </a:r>
          </a:p>
          <a:p>
            <a:pPr algn="l">
              <a:lnSpc>
                <a:spcPts val="90"/>
              </a:lnSpc>
            </a:pPr>
            <a:endParaRPr lang="en-US" sz="4391" spc="26">
              <a:solidFill>
                <a:srgbClr val="CF7600"/>
              </a:solidFill>
              <a:latin typeface="Shrikhand"/>
              <a:ea typeface="Shrikhand"/>
              <a:cs typeface="Shrikhand"/>
              <a:sym typeface="Shrikhand"/>
            </a:endParaRPr>
          </a:p>
        </p:txBody>
      </p:sp>
      <p:sp>
        <p:nvSpPr>
          <p:cNvPr id="23" name="TextBox 23"/>
          <p:cNvSpPr txBox="1"/>
          <p:nvPr/>
        </p:nvSpPr>
        <p:spPr>
          <a:xfrm>
            <a:off x="1016093" y="1293772"/>
            <a:ext cx="10813175" cy="2167728"/>
          </a:xfrm>
          <a:prstGeom prst="rect">
            <a:avLst/>
          </a:prstGeom>
        </p:spPr>
        <p:txBody>
          <a:bodyPr lIns="0" tIns="0" rIns="0" bIns="0" rtlCol="0" anchor="t">
            <a:spAutoFit/>
          </a:bodyPr>
          <a:lstStyle/>
          <a:p>
            <a:pPr algn="ctr">
              <a:lnSpc>
                <a:spcPts val="3399"/>
              </a:lnSpc>
            </a:pPr>
            <a:endParaRPr/>
          </a:p>
          <a:p>
            <a:pPr algn="ctr">
              <a:lnSpc>
                <a:spcPts val="3399"/>
              </a:lnSpc>
            </a:pPr>
            <a:r>
              <a:rPr lang="en-US" sz="2833" spc="16">
                <a:solidFill>
                  <a:srgbClr val="CF7600"/>
                </a:solidFill>
                <a:latin typeface="Alyssum"/>
                <a:ea typeface="Alyssum"/>
                <a:cs typeface="Alyssum"/>
                <a:sym typeface="Alyssum"/>
              </a:rPr>
              <a:t>peningkatan pelayanan dalam rangka mendukung kepastian penegakan hukum secara sciEntific crime investigation (SCI)</a:t>
            </a:r>
          </a:p>
          <a:p>
            <a:pPr algn="ctr">
              <a:lnSpc>
                <a:spcPts val="3399"/>
              </a:lnSpc>
            </a:pPr>
            <a:r>
              <a:rPr lang="en-US" sz="2833" spc="16">
                <a:solidFill>
                  <a:srgbClr val="CF7600"/>
                </a:solidFill>
                <a:latin typeface="Alyssum"/>
                <a:ea typeface="Alyssum"/>
                <a:cs typeface="Alyssum"/>
                <a:sym typeface="Alyssum"/>
              </a:rPr>
              <a:t>bidANG labORATORIUM foRENSIK polda jateng</a:t>
            </a:r>
          </a:p>
          <a:p>
            <a:pPr algn="ctr">
              <a:lnSpc>
                <a:spcPts val="77"/>
              </a:lnSpc>
            </a:pPr>
            <a:endParaRPr lang="en-US" sz="2833" spc="16">
              <a:solidFill>
                <a:srgbClr val="CF7600"/>
              </a:solidFill>
              <a:latin typeface="Alyssum"/>
              <a:ea typeface="Alyssum"/>
              <a:cs typeface="Alyssum"/>
              <a:sym typeface="Alyss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392573" y="5467934"/>
            <a:ext cx="22166977" cy="3440461"/>
            <a:chOff x="0" y="0"/>
            <a:chExt cx="1995893" cy="309776"/>
          </a:xfrm>
        </p:grpSpPr>
        <p:sp>
          <p:nvSpPr>
            <p:cNvPr id="4" name="Freeform 4"/>
            <p:cNvSpPr/>
            <p:nvPr/>
          </p:nvSpPr>
          <p:spPr>
            <a:xfrm>
              <a:off x="0" y="0"/>
              <a:ext cx="1995893" cy="309776"/>
            </a:xfrm>
            <a:custGeom>
              <a:avLst/>
              <a:gdLst/>
              <a:ahLst/>
              <a:cxnLst/>
              <a:rect l="l" t="t" r="r" b="b"/>
              <a:pathLst>
                <a:path w="1995893" h="309776">
                  <a:moveTo>
                    <a:pt x="203200" y="0"/>
                  </a:moveTo>
                  <a:lnTo>
                    <a:pt x="1995893" y="0"/>
                  </a:lnTo>
                  <a:lnTo>
                    <a:pt x="1792693" y="309776"/>
                  </a:lnTo>
                  <a:lnTo>
                    <a:pt x="0" y="309776"/>
                  </a:lnTo>
                  <a:lnTo>
                    <a:pt x="203200" y="0"/>
                  </a:lnTo>
                  <a:close/>
                </a:path>
              </a:pathLst>
            </a:custGeom>
            <a:solidFill>
              <a:srgbClr val="2F4F66"/>
            </a:solidFill>
          </p:spPr>
          <p:txBody>
            <a:bodyPr/>
            <a:lstStyle/>
            <a:p>
              <a:endParaRPr lang="en-ID"/>
            </a:p>
          </p:txBody>
        </p:sp>
        <p:sp>
          <p:nvSpPr>
            <p:cNvPr id="5" name="TextBox 5"/>
            <p:cNvSpPr txBox="1"/>
            <p:nvPr/>
          </p:nvSpPr>
          <p:spPr>
            <a:xfrm>
              <a:off x="101600" y="-38100"/>
              <a:ext cx="1792693" cy="34787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64940" y="4814258"/>
            <a:ext cx="6633627" cy="5472742"/>
          </a:xfrm>
          <a:custGeom>
            <a:avLst/>
            <a:gdLst/>
            <a:ahLst/>
            <a:cxnLst/>
            <a:rect l="l" t="t" r="r" b="b"/>
            <a:pathLst>
              <a:path w="6633627" h="5472742">
                <a:moveTo>
                  <a:pt x="6633627" y="0"/>
                </a:moveTo>
                <a:lnTo>
                  <a:pt x="0" y="0"/>
                </a:lnTo>
                <a:lnTo>
                  <a:pt x="0" y="5472742"/>
                </a:lnTo>
                <a:lnTo>
                  <a:pt x="6633627" y="5472742"/>
                </a:lnTo>
                <a:lnTo>
                  <a:pt x="66336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Freeform 7"/>
          <p:cNvSpPr/>
          <p:nvPr/>
        </p:nvSpPr>
        <p:spPr>
          <a:xfrm flipH="1" flipV="1">
            <a:off x="-64940" y="0"/>
            <a:ext cx="9208940" cy="7597375"/>
          </a:xfrm>
          <a:custGeom>
            <a:avLst/>
            <a:gdLst/>
            <a:ahLst/>
            <a:cxnLst/>
            <a:rect l="l" t="t" r="r" b="b"/>
            <a:pathLst>
              <a:path w="9208940" h="7597375">
                <a:moveTo>
                  <a:pt x="9208940" y="7597375"/>
                </a:moveTo>
                <a:lnTo>
                  <a:pt x="0" y="7597375"/>
                </a:lnTo>
                <a:lnTo>
                  <a:pt x="0" y="0"/>
                </a:lnTo>
                <a:lnTo>
                  <a:pt x="9208940" y="0"/>
                </a:lnTo>
                <a:lnTo>
                  <a:pt x="9208940" y="75973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8" name="Group 8"/>
          <p:cNvGrpSpPr/>
          <p:nvPr/>
        </p:nvGrpSpPr>
        <p:grpSpPr>
          <a:xfrm>
            <a:off x="0" y="1249931"/>
            <a:ext cx="8992545" cy="7787139"/>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sp>
        <p:nvSpPr>
          <p:cNvPr id="10" name="Freeform 10"/>
          <p:cNvSpPr/>
          <p:nvPr/>
        </p:nvSpPr>
        <p:spPr>
          <a:xfrm>
            <a:off x="1399813" y="1197022"/>
            <a:ext cx="15185464" cy="8541824"/>
          </a:xfrm>
          <a:custGeom>
            <a:avLst/>
            <a:gdLst/>
            <a:ahLst/>
            <a:cxnLst/>
            <a:rect l="l" t="t" r="r" b="b"/>
            <a:pathLst>
              <a:path w="15185464" h="8541824">
                <a:moveTo>
                  <a:pt x="0" y="0"/>
                </a:moveTo>
                <a:lnTo>
                  <a:pt x="15185464" y="0"/>
                </a:lnTo>
                <a:lnTo>
                  <a:pt x="15185464" y="8541824"/>
                </a:lnTo>
                <a:lnTo>
                  <a:pt x="0" y="8541824"/>
                </a:lnTo>
                <a:lnTo>
                  <a:pt x="0" y="0"/>
                </a:lnTo>
                <a:close/>
              </a:path>
            </a:pathLst>
          </a:custGeom>
          <a:blipFill>
            <a:blip r:embed="rId5"/>
            <a:stretch>
              <a:fillRect/>
            </a:stretch>
          </a:blipFill>
        </p:spPr>
        <p:txBody>
          <a:bodyPr/>
          <a:lstStyle/>
          <a:p>
            <a:endParaRPr lang="en-ID"/>
          </a:p>
        </p:txBody>
      </p:sp>
      <p:sp>
        <p:nvSpPr>
          <p:cNvPr id="11" name="Freeform 11"/>
          <p:cNvSpPr/>
          <p:nvPr/>
        </p:nvSpPr>
        <p:spPr>
          <a:xfrm>
            <a:off x="14777381" y="351957"/>
            <a:ext cx="3288385" cy="3251391"/>
          </a:xfrm>
          <a:custGeom>
            <a:avLst/>
            <a:gdLst/>
            <a:ahLst/>
            <a:cxnLst/>
            <a:rect l="l" t="t" r="r" b="b"/>
            <a:pathLst>
              <a:path w="3288385" h="3251391">
                <a:moveTo>
                  <a:pt x="0" y="0"/>
                </a:moveTo>
                <a:lnTo>
                  <a:pt x="3288385" y="0"/>
                </a:lnTo>
                <a:lnTo>
                  <a:pt x="3288385" y="3251391"/>
                </a:lnTo>
                <a:lnTo>
                  <a:pt x="0" y="3251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nvGrpSpPr>
          <p:cNvPr id="12" name="Group 12"/>
          <p:cNvGrpSpPr/>
          <p:nvPr/>
        </p:nvGrpSpPr>
        <p:grpSpPr>
          <a:xfrm>
            <a:off x="103134" y="45302"/>
            <a:ext cx="4816586" cy="764030"/>
            <a:chOff x="0" y="0"/>
            <a:chExt cx="6422115" cy="1018707"/>
          </a:xfrm>
        </p:grpSpPr>
        <p:sp>
          <p:nvSpPr>
            <p:cNvPr id="13" name="Freeform 13"/>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8"/>
              <a:stretch>
                <a:fillRect/>
              </a:stretch>
            </a:blipFill>
          </p:spPr>
          <p:txBody>
            <a:bodyPr/>
            <a:lstStyle/>
            <a:p>
              <a:endParaRPr lang="en-ID"/>
            </a:p>
          </p:txBody>
        </p:sp>
        <p:sp>
          <p:nvSpPr>
            <p:cNvPr id="14" name="TextBox 14"/>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6139419" y="8307826"/>
            <a:ext cx="2148949" cy="1993150"/>
          </a:xfrm>
          <a:custGeom>
            <a:avLst/>
            <a:gdLst/>
            <a:ahLst/>
            <a:cxnLst/>
            <a:rect l="l" t="t" r="r" b="b"/>
            <a:pathLst>
              <a:path w="2148949" h="1993150">
                <a:moveTo>
                  <a:pt x="0" y="0"/>
                </a:moveTo>
                <a:lnTo>
                  <a:pt x="2148949" y="0"/>
                </a:lnTo>
                <a:lnTo>
                  <a:pt x="2148949" y="1993151"/>
                </a:lnTo>
                <a:lnTo>
                  <a:pt x="0" y="1993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28575" y="8307826"/>
            <a:ext cx="2148949" cy="1993150"/>
          </a:xfrm>
          <a:custGeom>
            <a:avLst/>
            <a:gdLst/>
            <a:ahLst/>
            <a:cxnLst/>
            <a:rect l="l" t="t" r="r" b="b"/>
            <a:pathLst>
              <a:path w="2148949" h="1993150">
                <a:moveTo>
                  <a:pt x="2148949" y="0"/>
                </a:moveTo>
                <a:lnTo>
                  <a:pt x="0" y="0"/>
                </a:lnTo>
                <a:lnTo>
                  <a:pt x="0" y="1993151"/>
                </a:lnTo>
                <a:lnTo>
                  <a:pt x="2148949" y="1993151"/>
                </a:lnTo>
                <a:lnTo>
                  <a:pt x="214894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flipH="1" flipV="1">
            <a:off x="-47096" y="0"/>
            <a:ext cx="3187058" cy="2955996"/>
          </a:xfrm>
          <a:custGeom>
            <a:avLst/>
            <a:gdLst/>
            <a:ahLst/>
            <a:cxnLst/>
            <a:rect l="l" t="t" r="r" b="b"/>
            <a:pathLst>
              <a:path w="3187058" h="2955996">
                <a:moveTo>
                  <a:pt x="3187058" y="2955996"/>
                </a:moveTo>
                <a:lnTo>
                  <a:pt x="0" y="2955996"/>
                </a:lnTo>
                <a:lnTo>
                  <a:pt x="0" y="0"/>
                </a:lnTo>
                <a:lnTo>
                  <a:pt x="3187058" y="0"/>
                </a:lnTo>
                <a:lnTo>
                  <a:pt x="3187058" y="295599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flipV="1">
            <a:off x="15148284" y="0"/>
            <a:ext cx="3187058" cy="2955996"/>
          </a:xfrm>
          <a:custGeom>
            <a:avLst/>
            <a:gdLst/>
            <a:ahLst/>
            <a:cxnLst/>
            <a:rect l="l" t="t" r="r" b="b"/>
            <a:pathLst>
              <a:path w="3187058" h="2955996">
                <a:moveTo>
                  <a:pt x="0" y="2955996"/>
                </a:moveTo>
                <a:lnTo>
                  <a:pt x="3187058" y="2955996"/>
                </a:lnTo>
                <a:lnTo>
                  <a:pt x="3187058" y="0"/>
                </a:lnTo>
                <a:lnTo>
                  <a:pt x="0" y="0"/>
                </a:lnTo>
                <a:lnTo>
                  <a:pt x="0" y="295599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Freeform 7"/>
          <p:cNvSpPr/>
          <p:nvPr/>
        </p:nvSpPr>
        <p:spPr>
          <a:xfrm>
            <a:off x="12466314" y="1250934"/>
            <a:ext cx="4300362" cy="3892566"/>
          </a:xfrm>
          <a:custGeom>
            <a:avLst/>
            <a:gdLst/>
            <a:ahLst/>
            <a:cxnLst/>
            <a:rect l="l" t="t" r="r" b="b"/>
            <a:pathLst>
              <a:path w="4300362" h="3892566">
                <a:moveTo>
                  <a:pt x="0" y="0"/>
                </a:moveTo>
                <a:lnTo>
                  <a:pt x="4300363" y="0"/>
                </a:lnTo>
                <a:lnTo>
                  <a:pt x="4300363" y="3892566"/>
                </a:lnTo>
                <a:lnTo>
                  <a:pt x="0" y="3892566"/>
                </a:lnTo>
                <a:lnTo>
                  <a:pt x="0" y="0"/>
                </a:lnTo>
                <a:close/>
              </a:path>
            </a:pathLst>
          </a:custGeom>
          <a:blipFill>
            <a:blip r:embed="rId5"/>
            <a:stretch>
              <a:fillRect t="-12698" b="-5300"/>
            </a:stretch>
          </a:blipFill>
        </p:spPr>
        <p:txBody>
          <a:bodyPr/>
          <a:lstStyle/>
          <a:p>
            <a:endParaRPr lang="en-ID"/>
          </a:p>
        </p:txBody>
      </p:sp>
      <p:sp>
        <p:nvSpPr>
          <p:cNvPr id="8" name="TextBox 8"/>
          <p:cNvSpPr txBox="1"/>
          <p:nvPr/>
        </p:nvSpPr>
        <p:spPr>
          <a:xfrm>
            <a:off x="4235091" y="256008"/>
            <a:ext cx="10703367" cy="1155315"/>
          </a:xfrm>
          <a:prstGeom prst="rect">
            <a:avLst/>
          </a:prstGeom>
        </p:spPr>
        <p:txBody>
          <a:bodyPr lIns="0" tIns="0" rIns="0" bIns="0" rtlCol="0" anchor="t">
            <a:spAutoFit/>
          </a:bodyPr>
          <a:lstStyle/>
          <a:p>
            <a:pPr algn="ctr">
              <a:lnSpc>
                <a:spcPts val="9248"/>
              </a:lnSpc>
            </a:pPr>
            <a:r>
              <a:rPr lang="en-US" sz="7225" b="1">
                <a:solidFill>
                  <a:srgbClr val="CF7600"/>
                </a:solidFill>
                <a:latin typeface="Montserrat Classic Bold"/>
                <a:ea typeface="Montserrat Classic Bold"/>
                <a:cs typeface="Montserrat Classic Bold"/>
                <a:sym typeface="Montserrat Classic Bold"/>
              </a:rPr>
              <a:t>KERANGKA BERPIKIR</a:t>
            </a:r>
          </a:p>
        </p:txBody>
      </p:sp>
      <p:sp>
        <p:nvSpPr>
          <p:cNvPr id="9" name="Freeform 9"/>
          <p:cNvSpPr/>
          <p:nvPr/>
        </p:nvSpPr>
        <p:spPr>
          <a:xfrm>
            <a:off x="252423" y="5482232"/>
            <a:ext cx="4747579" cy="4297373"/>
          </a:xfrm>
          <a:custGeom>
            <a:avLst/>
            <a:gdLst/>
            <a:ahLst/>
            <a:cxnLst/>
            <a:rect l="l" t="t" r="r" b="b"/>
            <a:pathLst>
              <a:path w="4747579" h="4297373">
                <a:moveTo>
                  <a:pt x="0" y="0"/>
                </a:moveTo>
                <a:lnTo>
                  <a:pt x="4747579" y="0"/>
                </a:lnTo>
                <a:lnTo>
                  <a:pt x="4747579" y="4297373"/>
                </a:lnTo>
                <a:lnTo>
                  <a:pt x="0" y="4297373"/>
                </a:lnTo>
                <a:lnTo>
                  <a:pt x="0" y="0"/>
                </a:lnTo>
                <a:close/>
              </a:path>
            </a:pathLst>
          </a:custGeom>
          <a:blipFill>
            <a:blip r:embed="rId5"/>
            <a:stretch>
              <a:fillRect t="-12698" b="-5300"/>
            </a:stretch>
          </a:blipFill>
        </p:spPr>
        <p:txBody>
          <a:bodyPr/>
          <a:lstStyle/>
          <a:p>
            <a:endParaRPr lang="en-ID"/>
          </a:p>
        </p:txBody>
      </p:sp>
      <p:sp>
        <p:nvSpPr>
          <p:cNvPr id="10" name="Freeform 10"/>
          <p:cNvSpPr/>
          <p:nvPr/>
        </p:nvSpPr>
        <p:spPr>
          <a:xfrm>
            <a:off x="5816847" y="6512802"/>
            <a:ext cx="5845396" cy="3590047"/>
          </a:xfrm>
          <a:custGeom>
            <a:avLst/>
            <a:gdLst/>
            <a:ahLst/>
            <a:cxnLst/>
            <a:rect l="l" t="t" r="r" b="b"/>
            <a:pathLst>
              <a:path w="5845396" h="3590047">
                <a:moveTo>
                  <a:pt x="0" y="0"/>
                </a:moveTo>
                <a:lnTo>
                  <a:pt x="5845396" y="0"/>
                </a:lnTo>
                <a:lnTo>
                  <a:pt x="5845396" y="3590048"/>
                </a:lnTo>
                <a:lnTo>
                  <a:pt x="0" y="3590048"/>
                </a:lnTo>
                <a:lnTo>
                  <a:pt x="0" y="0"/>
                </a:lnTo>
                <a:close/>
              </a:path>
            </a:pathLst>
          </a:custGeom>
          <a:blipFill>
            <a:blip r:embed="rId5"/>
            <a:stretch>
              <a:fillRect t="-42405" b="-31503"/>
            </a:stretch>
          </a:blipFill>
        </p:spPr>
        <p:txBody>
          <a:bodyPr/>
          <a:lstStyle/>
          <a:p>
            <a:endParaRPr lang="en-ID"/>
          </a:p>
        </p:txBody>
      </p:sp>
      <p:sp>
        <p:nvSpPr>
          <p:cNvPr id="11" name="Freeform 11"/>
          <p:cNvSpPr/>
          <p:nvPr/>
        </p:nvSpPr>
        <p:spPr>
          <a:xfrm>
            <a:off x="13106957" y="5775372"/>
            <a:ext cx="4821617" cy="4364391"/>
          </a:xfrm>
          <a:custGeom>
            <a:avLst/>
            <a:gdLst/>
            <a:ahLst/>
            <a:cxnLst/>
            <a:rect l="l" t="t" r="r" b="b"/>
            <a:pathLst>
              <a:path w="4821617" h="4364391">
                <a:moveTo>
                  <a:pt x="0" y="0"/>
                </a:moveTo>
                <a:lnTo>
                  <a:pt x="4821617" y="0"/>
                </a:lnTo>
                <a:lnTo>
                  <a:pt x="4821617" y="4364390"/>
                </a:lnTo>
                <a:lnTo>
                  <a:pt x="0" y="4364390"/>
                </a:lnTo>
                <a:lnTo>
                  <a:pt x="0" y="0"/>
                </a:lnTo>
                <a:close/>
              </a:path>
            </a:pathLst>
          </a:custGeom>
          <a:blipFill>
            <a:blip r:embed="rId5"/>
            <a:stretch>
              <a:fillRect t="-12698" b="-5300"/>
            </a:stretch>
          </a:blipFill>
        </p:spPr>
        <p:txBody>
          <a:bodyPr/>
          <a:lstStyle/>
          <a:p>
            <a:endParaRPr lang="en-ID"/>
          </a:p>
        </p:txBody>
      </p:sp>
      <p:sp>
        <p:nvSpPr>
          <p:cNvPr id="12" name="Freeform 12"/>
          <p:cNvSpPr/>
          <p:nvPr/>
        </p:nvSpPr>
        <p:spPr>
          <a:xfrm>
            <a:off x="5243776" y="1411323"/>
            <a:ext cx="6654915" cy="4297373"/>
          </a:xfrm>
          <a:custGeom>
            <a:avLst/>
            <a:gdLst/>
            <a:ahLst/>
            <a:cxnLst/>
            <a:rect l="l" t="t" r="r" b="b"/>
            <a:pathLst>
              <a:path w="6654915" h="4297373">
                <a:moveTo>
                  <a:pt x="0" y="0"/>
                </a:moveTo>
                <a:lnTo>
                  <a:pt x="6654914" y="0"/>
                </a:lnTo>
                <a:lnTo>
                  <a:pt x="6654914" y="4297374"/>
                </a:lnTo>
                <a:lnTo>
                  <a:pt x="0" y="4297374"/>
                </a:lnTo>
                <a:lnTo>
                  <a:pt x="0" y="0"/>
                </a:lnTo>
                <a:close/>
              </a:path>
            </a:pathLst>
          </a:custGeom>
          <a:blipFill>
            <a:blip r:embed="rId5"/>
            <a:stretch>
              <a:fillRect t="-37886" b="-27517"/>
            </a:stretch>
          </a:blipFill>
        </p:spPr>
        <p:txBody>
          <a:bodyPr/>
          <a:lstStyle/>
          <a:p>
            <a:endParaRPr lang="en-ID"/>
          </a:p>
        </p:txBody>
      </p:sp>
      <p:sp>
        <p:nvSpPr>
          <p:cNvPr id="13" name="Freeform 13"/>
          <p:cNvSpPr/>
          <p:nvPr/>
        </p:nvSpPr>
        <p:spPr>
          <a:xfrm>
            <a:off x="576273" y="1771138"/>
            <a:ext cx="4099879" cy="3711094"/>
          </a:xfrm>
          <a:custGeom>
            <a:avLst/>
            <a:gdLst/>
            <a:ahLst/>
            <a:cxnLst/>
            <a:rect l="l" t="t" r="r" b="b"/>
            <a:pathLst>
              <a:path w="4099879" h="3711094">
                <a:moveTo>
                  <a:pt x="0" y="0"/>
                </a:moveTo>
                <a:lnTo>
                  <a:pt x="4099879" y="0"/>
                </a:lnTo>
                <a:lnTo>
                  <a:pt x="4099879" y="3711094"/>
                </a:lnTo>
                <a:lnTo>
                  <a:pt x="0" y="3711094"/>
                </a:lnTo>
                <a:lnTo>
                  <a:pt x="0" y="0"/>
                </a:lnTo>
                <a:close/>
              </a:path>
            </a:pathLst>
          </a:custGeom>
          <a:blipFill>
            <a:blip r:embed="rId5"/>
            <a:stretch>
              <a:fillRect t="-12698" b="-5300"/>
            </a:stretch>
          </a:blipFill>
        </p:spPr>
        <p:txBody>
          <a:bodyPr/>
          <a:lstStyle/>
          <a:p>
            <a:endParaRPr lang="en-ID"/>
          </a:p>
        </p:txBody>
      </p:sp>
      <p:sp>
        <p:nvSpPr>
          <p:cNvPr id="14" name="TextBox 14"/>
          <p:cNvSpPr txBox="1"/>
          <p:nvPr/>
        </p:nvSpPr>
        <p:spPr>
          <a:xfrm>
            <a:off x="6574910" y="1449423"/>
            <a:ext cx="4329270" cy="349879"/>
          </a:xfrm>
          <a:prstGeom prst="rect">
            <a:avLst/>
          </a:prstGeom>
        </p:spPr>
        <p:txBody>
          <a:bodyPr lIns="0" tIns="0" rIns="0" bIns="0" rtlCol="0" anchor="t">
            <a:spAutoFit/>
          </a:bodyPr>
          <a:lstStyle/>
          <a:p>
            <a:pPr algn="ctr">
              <a:lnSpc>
                <a:spcPts val="2720"/>
              </a:lnSpc>
            </a:pPr>
            <a:r>
              <a:rPr lang="en-US" sz="2125">
                <a:solidFill>
                  <a:srgbClr val="171616"/>
                </a:solidFill>
                <a:latin typeface="Alice Bold"/>
                <a:ea typeface="Alice Bold"/>
                <a:cs typeface="Alice Bold"/>
                <a:sym typeface="Alice Bold"/>
              </a:rPr>
              <a:t>MASALAH (KONDISI SAAT INI)</a:t>
            </a:r>
          </a:p>
        </p:txBody>
      </p:sp>
      <p:sp>
        <p:nvSpPr>
          <p:cNvPr id="15" name="TextBox 15"/>
          <p:cNvSpPr txBox="1"/>
          <p:nvPr/>
        </p:nvSpPr>
        <p:spPr>
          <a:xfrm>
            <a:off x="576273" y="2153022"/>
            <a:ext cx="4329270" cy="439034"/>
          </a:xfrm>
          <a:prstGeom prst="rect">
            <a:avLst/>
          </a:prstGeom>
        </p:spPr>
        <p:txBody>
          <a:bodyPr lIns="0" tIns="0" rIns="0" bIns="0" rtlCol="0" anchor="t">
            <a:spAutoFit/>
          </a:bodyPr>
          <a:lstStyle/>
          <a:p>
            <a:pPr algn="ctr">
              <a:lnSpc>
                <a:spcPts val="3488"/>
              </a:lnSpc>
            </a:pPr>
            <a:r>
              <a:rPr lang="en-US" sz="2725">
                <a:solidFill>
                  <a:srgbClr val="171616"/>
                </a:solidFill>
                <a:latin typeface="Alice Bold"/>
                <a:ea typeface="Alice Bold"/>
                <a:cs typeface="Alice Bold"/>
                <a:sym typeface="Alice Bold"/>
              </a:rPr>
              <a:t>PENYEBAB</a:t>
            </a:r>
          </a:p>
        </p:txBody>
      </p:sp>
      <p:sp>
        <p:nvSpPr>
          <p:cNvPr id="16" name="TextBox 16"/>
          <p:cNvSpPr txBox="1"/>
          <p:nvPr/>
        </p:nvSpPr>
        <p:spPr>
          <a:xfrm>
            <a:off x="670732" y="5815607"/>
            <a:ext cx="4329270" cy="439034"/>
          </a:xfrm>
          <a:prstGeom prst="rect">
            <a:avLst/>
          </a:prstGeom>
        </p:spPr>
        <p:txBody>
          <a:bodyPr lIns="0" tIns="0" rIns="0" bIns="0" rtlCol="0" anchor="t">
            <a:spAutoFit/>
          </a:bodyPr>
          <a:lstStyle/>
          <a:p>
            <a:pPr algn="ctr">
              <a:lnSpc>
                <a:spcPts val="3488"/>
              </a:lnSpc>
            </a:pPr>
            <a:r>
              <a:rPr lang="en-US" sz="2725">
                <a:solidFill>
                  <a:srgbClr val="171616"/>
                </a:solidFill>
                <a:latin typeface="Alice Bold"/>
                <a:ea typeface="Alice Bold"/>
                <a:cs typeface="Alice Bold"/>
                <a:sym typeface="Alice Bold"/>
              </a:rPr>
              <a:t>MANFAAT RPP</a:t>
            </a:r>
          </a:p>
        </p:txBody>
      </p:sp>
      <p:sp>
        <p:nvSpPr>
          <p:cNvPr id="17" name="TextBox 17"/>
          <p:cNvSpPr txBox="1"/>
          <p:nvPr/>
        </p:nvSpPr>
        <p:spPr>
          <a:xfrm>
            <a:off x="6574910" y="6494531"/>
            <a:ext cx="4329270" cy="877184"/>
          </a:xfrm>
          <a:prstGeom prst="rect">
            <a:avLst/>
          </a:prstGeom>
        </p:spPr>
        <p:txBody>
          <a:bodyPr lIns="0" tIns="0" rIns="0" bIns="0" rtlCol="0" anchor="t">
            <a:spAutoFit/>
          </a:bodyPr>
          <a:lstStyle/>
          <a:p>
            <a:pPr algn="ctr">
              <a:lnSpc>
                <a:spcPts val="3488"/>
              </a:lnSpc>
            </a:pPr>
            <a:r>
              <a:rPr lang="en-US" sz="2725">
                <a:solidFill>
                  <a:srgbClr val="171616"/>
                </a:solidFill>
                <a:latin typeface="Alice Bold"/>
                <a:ea typeface="Alice Bold"/>
                <a:cs typeface="Alice Bold"/>
                <a:sym typeface="Alice Bold"/>
              </a:rPr>
              <a:t>KONDISI YANG DIHARAPKAN</a:t>
            </a:r>
          </a:p>
        </p:txBody>
      </p:sp>
      <p:sp>
        <p:nvSpPr>
          <p:cNvPr id="18" name="TextBox 18"/>
          <p:cNvSpPr txBox="1"/>
          <p:nvPr/>
        </p:nvSpPr>
        <p:spPr>
          <a:xfrm>
            <a:off x="13353130" y="6073769"/>
            <a:ext cx="4329270" cy="439034"/>
          </a:xfrm>
          <a:prstGeom prst="rect">
            <a:avLst/>
          </a:prstGeom>
        </p:spPr>
        <p:txBody>
          <a:bodyPr lIns="0" tIns="0" rIns="0" bIns="0" rtlCol="0" anchor="t">
            <a:spAutoFit/>
          </a:bodyPr>
          <a:lstStyle/>
          <a:p>
            <a:pPr algn="ctr">
              <a:lnSpc>
                <a:spcPts val="3488"/>
              </a:lnSpc>
            </a:pPr>
            <a:r>
              <a:rPr lang="en-US" sz="2725">
                <a:solidFill>
                  <a:srgbClr val="171616"/>
                </a:solidFill>
                <a:latin typeface="Alice Bold"/>
                <a:ea typeface="Alice Bold"/>
                <a:cs typeface="Alice Bold"/>
                <a:sym typeface="Alice Bold"/>
              </a:rPr>
              <a:t>SOLUSI INOVATIF</a:t>
            </a:r>
          </a:p>
        </p:txBody>
      </p:sp>
      <p:sp>
        <p:nvSpPr>
          <p:cNvPr id="19" name="TextBox 19"/>
          <p:cNvSpPr txBox="1"/>
          <p:nvPr/>
        </p:nvSpPr>
        <p:spPr>
          <a:xfrm>
            <a:off x="12470190" y="1497048"/>
            <a:ext cx="4329270" cy="877184"/>
          </a:xfrm>
          <a:prstGeom prst="rect">
            <a:avLst/>
          </a:prstGeom>
        </p:spPr>
        <p:txBody>
          <a:bodyPr lIns="0" tIns="0" rIns="0" bIns="0" rtlCol="0" anchor="t">
            <a:spAutoFit/>
          </a:bodyPr>
          <a:lstStyle/>
          <a:p>
            <a:pPr algn="ctr">
              <a:lnSpc>
                <a:spcPts val="3488"/>
              </a:lnSpc>
            </a:pPr>
            <a:r>
              <a:rPr lang="en-US" sz="2725">
                <a:solidFill>
                  <a:srgbClr val="171616"/>
                </a:solidFill>
                <a:latin typeface="Alice Bold"/>
                <a:ea typeface="Alice Bold"/>
                <a:cs typeface="Alice Bold"/>
                <a:sym typeface="Alice Bold"/>
              </a:rPr>
              <a:t>AKIBAT JIKA MASALAH TIDAK DISELESAIKAN</a:t>
            </a:r>
          </a:p>
        </p:txBody>
      </p:sp>
      <p:sp>
        <p:nvSpPr>
          <p:cNvPr id="20" name="TextBox 20"/>
          <p:cNvSpPr txBox="1"/>
          <p:nvPr/>
        </p:nvSpPr>
        <p:spPr>
          <a:xfrm>
            <a:off x="5621137" y="1733038"/>
            <a:ext cx="5850808" cy="3990340"/>
          </a:xfrm>
          <a:prstGeom prst="rect">
            <a:avLst/>
          </a:prstGeom>
        </p:spPr>
        <p:txBody>
          <a:bodyPr lIns="0" tIns="0" rIns="0" bIns="0" rtlCol="0" anchor="t">
            <a:spAutoFit/>
          </a:bodyPr>
          <a:lstStyle/>
          <a:p>
            <a:pPr marL="410209" lvl="1" indent="-205105" algn="just">
              <a:lnSpc>
                <a:spcPts val="2659"/>
              </a:lnSpc>
              <a:buFont typeface="Arial"/>
              <a:buChar char="•"/>
            </a:pPr>
            <a:r>
              <a:rPr lang="en-US" sz="1899">
                <a:solidFill>
                  <a:srgbClr val="000000"/>
                </a:solidFill>
                <a:latin typeface="Canva Sans"/>
                <a:ea typeface="Canva Sans"/>
                <a:cs typeface="Canva Sans"/>
                <a:sym typeface="Canva Sans"/>
              </a:rPr>
              <a:t>Kurangnya optimalnya kemampuan dalam melakukan pemeriksaan dan penanganan barang bukti, jumlah personel pemeriksa terbatas dan minimnya informasi tugas dan fungus bidlabfor pada jajaran area servis</a:t>
            </a:r>
          </a:p>
          <a:p>
            <a:pPr marL="410209" lvl="1" indent="-205105" algn="just">
              <a:lnSpc>
                <a:spcPts val="2659"/>
              </a:lnSpc>
              <a:buFont typeface="Arial"/>
              <a:buChar char="•"/>
            </a:pPr>
            <a:r>
              <a:rPr lang="en-US" sz="1899">
                <a:solidFill>
                  <a:srgbClr val="000000"/>
                </a:solidFill>
                <a:latin typeface="Canva Sans"/>
                <a:ea typeface="Canva Sans"/>
                <a:cs typeface="Canva Sans"/>
                <a:sym typeface="Canva Sans"/>
              </a:rPr>
              <a:t>Belum adanya Kerjasama atau PKS dengan stakeholder lain dalam rangka kemitraan dan kolaborasi dengan instansi lain untuk pengembangan ilmu pengetahuan</a:t>
            </a:r>
          </a:p>
          <a:p>
            <a:pPr marL="410209" lvl="1" indent="-205105" algn="just">
              <a:lnSpc>
                <a:spcPts val="2659"/>
              </a:lnSpc>
              <a:buFont typeface="Arial"/>
              <a:buChar char="•"/>
            </a:pPr>
            <a:r>
              <a:rPr lang="en-US" sz="1899">
                <a:solidFill>
                  <a:srgbClr val="000000"/>
                </a:solidFill>
                <a:latin typeface="Canva Sans"/>
                <a:ea typeface="Canva Sans"/>
                <a:cs typeface="Canva Sans"/>
                <a:sym typeface="Canva Sans"/>
              </a:rPr>
              <a:t>Area servis bidlabfor polda jateng terdiri dari 2 polda</a:t>
            </a:r>
          </a:p>
          <a:p>
            <a:pPr algn="just">
              <a:lnSpc>
                <a:spcPts val="2659"/>
              </a:lnSpc>
              <a:spcBef>
                <a:spcPct val="0"/>
              </a:spcBef>
            </a:pPr>
            <a:endParaRPr lang="en-US" sz="1899">
              <a:solidFill>
                <a:srgbClr val="000000"/>
              </a:solidFill>
              <a:latin typeface="Canva Sans"/>
              <a:ea typeface="Canva Sans"/>
              <a:cs typeface="Canva Sans"/>
              <a:sym typeface="Canva Sans"/>
            </a:endParaRPr>
          </a:p>
        </p:txBody>
      </p:sp>
      <p:sp>
        <p:nvSpPr>
          <p:cNvPr id="21" name="TextBox 21"/>
          <p:cNvSpPr txBox="1"/>
          <p:nvPr/>
        </p:nvSpPr>
        <p:spPr>
          <a:xfrm>
            <a:off x="5811435" y="7352665"/>
            <a:ext cx="5660510" cy="2657475"/>
          </a:xfrm>
          <a:prstGeom prst="rect">
            <a:avLst/>
          </a:prstGeom>
        </p:spPr>
        <p:txBody>
          <a:bodyPr lIns="0" tIns="0" rIns="0" bIns="0" rtlCol="0" anchor="t">
            <a:spAutoFit/>
          </a:bodyPr>
          <a:lstStyle/>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pemeriksa tersertifikasi kemampuannya Personel optimal sehingga penyelesaiantepat, jumlah personel sesuai DSP dan tersedianya system informasi tentang tugas dan fungsi bidlabfor lebih baik</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Tersusunya jukrah kabidlabfor dan terjalin Kerjasama dan kolaborasi dalam bentuk PKS Bidlabfor dengan perguruan tinggi</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Tiap polda memiliki laboratorium forensic tersendiri sehingga lebih efeisien</a:t>
            </a:r>
          </a:p>
          <a:p>
            <a:pPr algn="just">
              <a:lnSpc>
                <a:spcPts val="2100"/>
              </a:lnSpc>
              <a:spcBef>
                <a:spcPct val="0"/>
              </a:spcBef>
            </a:pPr>
            <a:endParaRPr lang="en-US" sz="1500">
              <a:solidFill>
                <a:srgbClr val="000000"/>
              </a:solidFill>
              <a:latin typeface="Canva Sans"/>
              <a:ea typeface="Canva Sans"/>
              <a:cs typeface="Canva Sans"/>
              <a:sym typeface="Canva Sans"/>
            </a:endParaRPr>
          </a:p>
        </p:txBody>
      </p:sp>
      <p:sp>
        <p:nvSpPr>
          <p:cNvPr id="22" name="TextBox 22"/>
          <p:cNvSpPr txBox="1"/>
          <p:nvPr/>
        </p:nvSpPr>
        <p:spPr>
          <a:xfrm>
            <a:off x="13106957" y="6484227"/>
            <a:ext cx="4821617" cy="3724275"/>
          </a:xfrm>
          <a:prstGeom prst="rect">
            <a:avLst/>
          </a:prstGeom>
        </p:spPr>
        <p:txBody>
          <a:bodyPr lIns="0" tIns="0" rIns="0" bIns="0" rtlCol="0" anchor="t">
            <a:spAutoFit/>
          </a:bodyPr>
          <a:lstStyle/>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·Personil bidlabfor mengikuti program sertifikasi untuk percepatan melakukan sertifikasi mandiri, mengajukan penambahan personal kepada pengemban fungsi SDM dan menyediakan system informasasi SIAP POL dalam rangka memberikan informasi pada penyidik tentang administtasi dan penanganan barang bukti untuk pemeriksaan di bidlabfor</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·Menyusun jukrah kabidlabfor penanganan tindak pidana dan bidlabfor melakukan PKS dengan perguruan tinggi</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·Memberikan masukan kepada pimpinan untuk dibentuknya bildabfor di polda diy</a:t>
            </a:r>
          </a:p>
          <a:p>
            <a:pPr algn="just">
              <a:lnSpc>
                <a:spcPts val="2100"/>
              </a:lnSpc>
              <a:spcBef>
                <a:spcPct val="0"/>
              </a:spcBef>
            </a:pPr>
            <a:endParaRPr lang="en-US" sz="1500">
              <a:solidFill>
                <a:srgbClr val="000000"/>
              </a:solidFill>
              <a:latin typeface="Canva Sans"/>
              <a:ea typeface="Canva Sans"/>
              <a:cs typeface="Canva Sans"/>
              <a:sym typeface="Canva Sans"/>
            </a:endParaRPr>
          </a:p>
        </p:txBody>
      </p:sp>
      <p:sp>
        <p:nvSpPr>
          <p:cNvPr id="23" name="TextBox 23"/>
          <p:cNvSpPr txBox="1"/>
          <p:nvPr/>
        </p:nvSpPr>
        <p:spPr>
          <a:xfrm>
            <a:off x="418045" y="6484227"/>
            <a:ext cx="4258107" cy="2924175"/>
          </a:xfrm>
          <a:prstGeom prst="rect">
            <a:avLst/>
          </a:prstGeom>
        </p:spPr>
        <p:txBody>
          <a:bodyPr lIns="0" tIns="0" rIns="0" bIns="0" rtlCol="0" anchor="t">
            <a:spAutoFit/>
          </a:bodyPr>
          <a:lstStyle/>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Dukungan bidlabfor untuk kepastian hukum optimal</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Memudahkan penyidik dalam penanganan perkara</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Dapat mempertahankan akreditasi KAN kepada bidlabfor</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Mendukung program prioritas kapolri yang ke 9 yaitu peningkatan kemampuan penyidik, dokpol, labfor dan sertifikasi penyidik</a:t>
            </a:r>
          </a:p>
          <a:p>
            <a:pPr algn="just">
              <a:lnSpc>
                <a:spcPts val="2100"/>
              </a:lnSpc>
              <a:spcBef>
                <a:spcPct val="0"/>
              </a:spcBef>
            </a:pPr>
            <a:endParaRPr lang="en-US" sz="1500">
              <a:solidFill>
                <a:srgbClr val="000000"/>
              </a:solidFill>
              <a:latin typeface="Canva Sans"/>
              <a:ea typeface="Canva Sans"/>
              <a:cs typeface="Canva Sans"/>
              <a:sym typeface="Canva Sans"/>
            </a:endParaRPr>
          </a:p>
        </p:txBody>
      </p:sp>
      <p:sp>
        <p:nvSpPr>
          <p:cNvPr id="24" name="TextBox 24"/>
          <p:cNvSpPr txBox="1"/>
          <p:nvPr/>
        </p:nvSpPr>
        <p:spPr>
          <a:xfrm>
            <a:off x="731551" y="2560769"/>
            <a:ext cx="3789323" cy="2924175"/>
          </a:xfrm>
          <a:prstGeom prst="rect">
            <a:avLst/>
          </a:prstGeom>
        </p:spPr>
        <p:txBody>
          <a:bodyPr lIns="0" tIns="0" rIns="0" bIns="0" rtlCol="0" anchor="t">
            <a:spAutoFit/>
          </a:bodyPr>
          <a:lstStyle/>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personal belom tersertifikasi semua</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Jumlah personal bidlabfor belum sesuai DSP</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Informasi tentang bidalbfor kepada penyidik yang masih kurang</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Minimnya kolaborasi bidlabfor dengan stakeholder lain</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Belum semua polda memiliki bidlabfor</a:t>
            </a:r>
          </a:p>
          <a:p>
            <a:pPr algn="just">
              <a:lnSpc>
                <a:spcPts val="2100"/>
              </a:lnSpc>
            </a:pPr>
            <a:endParaRPr lang="en-US" sz="1500">
              <a:solidFill>
                <a:srgbClr val="000000"/>
              </a:solidFill>
              <a:latin typeface="Canva Sans"/>
              <a:ea typeface="Canva Sans"/>
              <a:cs typeface="Canva Sans"/>
              <a:sym typeface="Canva Sans"/>
            </a:endParaRPr>
          </a:p>
          <a:p>
            <a:pPr algn="just">
              <a:lnSpc>
                <a:spcPts val="2100"/>
              </a:lnSpc>
              <a:spcBef>
                <a:spcPct val="0"/>
              </a:spcBef>
            </a:pPr>
            <a:endParaRPr lang="en-US" sz="1500">
              <a:solidFill>
                <a:srgbClr val="000000"/>
              </a:solidFill>
              <a:latin typeface="Canva Sans"/>
              <a:ea typeface="Canva Sans"/>
              <a:cs typeface="Canva Sans"/>
              <a:sym typeface="Canva Sans"/>
            </a:endParaRPr>
          </a:p>
        </p:txBody>
      </p:sp>
      <p:sp>
        <p:nvSpPr>
          <p:cNvPr id="25" name="TextBox 25"/>
          <p:cNvSpPr txBox="1"/>
          <p:nvPr/>
        </p:nvSpPr>
        <p:spPr>
          <a:xfrm>
            <a:off x="12484535" y="2563480"/>
            <a:ext cx="4062506" cy="1590675"/>
          </a:xfrm>
          <a:prstGeom prst="rect">
            <a:avLst/>
          </a:prstGeom>
        </p:spPr>
        <p:txBody>
          <a:bodyPr lIns="0" tIns="0" rIns="0" bIns="0" rtlCol="0" anchor="t">
            <a:spAutoFit/>
          </a:bodyPr>
          <a:lstStyle/>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Waktu penyelesaian perkara terhambat</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Kepastian hukum tidak berkeadilan</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Perkembangan ilmu pengetahuan tidak terupdate dan tertinggal</a:t>
            </a:r>
          </a:p>
          <a:p>
            <a:pPr marL="323852" lvl="1" indent="-161926" algn="just">
              <a:lnSpc>
                <a:spcPts val="2100"/>
              </a:lnSpc>
              <a:buFont typeface="Arial"/>
              <a:buChar char="•"/>
            </a:pPr>
            <a:r>
              <a:rPr lang="en-US" sz="1500">
                <a:solidFill>
                  <a:srgbClr val="000000"/>
                </a:solidFill>
                <a:latin typeface="Canva Sans"/>
                <a:ea typeface="Canva Sans"/>
                <a:cs typeface="Canva Sans"/>
                <a:sym typeface="Canva Sans"/>
              </a:rPr>
              <a:t>Pelayanan tidak optimal</a:t>
            </a:r>
          </a:p>
          <a:p>
            <a:pPr algn="just">
              <a:lnSpc>
                <a:spcPts val="2100"/>
              </a:lnSpc>
              <a:spcBef>
                <a:spcPct val="0"/>
              </a:spcBef>
            </a:pPr>
            <a:endParaRPr lang="en-US" sz="1500">
              <a:solidFill>
                <a:srgbClr val="000000"/>
              </a:solidFill>
              <a:latin typeface="Canva Sans"/>
              <a:ea typeface="Canva Sans"/>
              <a:cs typeface="Canva Sans"/>
              <a:sym typeface="Canva Sans"/>
            </a:endParaRPr>
          </a:p>
        </p:txBody>
      </p:sp>
      <p:sp>
        <p:nvSpPr>
          <p:cNvPr id="26" name="AutoShape 26"/>
          <p:cNvSpPr/>
          <p:nvPr/>
        </p:nvSpPr>
        <p:spPr>
          <a:xfrm flipV="1">
            <a:off x="4601982" y="3351836"/>
            <a:ext cx="652013" cy="0"/>
          </a:xfrm>
          <a:prstGeom prst="line">
            <a:avLst/>
          </a:prstGeom>
          <a:ln w="133350" cap="flat">
            <a:solidFill>
              <a:srgbClr val="145DA0"/>
            </a:solidFill>
            <a:prstDash val="solid"/>
            <a:headEnd type="none" w="sm" len="sm"/>
            <a:tailEnd type="arrow" w="med" len="sm"/>
          </a:ln>
        </p:spPr>
        <p:txBody>
          <a:bodyPr/>
          <a:lstStyle/>
          <a:p>
            <a:endParaRPr lang="en-ID"/>
          </a:p>
        </p:txBody>
      </p:sp>
      <p:sp>
        <p:nvSpPr>
          <p:cNvPr id="27" name="AutoShape 27"/>
          <p:cNvSpPr/>
          <p:nvPr/>
        </p:nvSpPr>
        <p:spPr>
          <a:xfrm flipV="1">
            <a:off x="11898690" y="3263892"/>
            <a:ext cx="567624" cy="0"/>
          </a:xfrm>
          <a:prstGeom prst="line">
            <a:avLst/>
          </a:prstGeom>
          <a:ln w="133350" cap="flat">
            <a:solidFill>
              <a:srgbClr val="145DA0"/>
            </a:solidFill>
            <a:prstDash val="solid"/>
            <a:headEnd type="none" w="sm" len="sm"/>
            <a:tailEnd type="arrow" w="med" len="sm"/>
          </a:ln>
        </p:spPr>
        <p:txBody>
          <a:bodyPr/>
          <a:lstStyle/>
          <a:p>
            <a:endParaRPr lang="en-ID"/>
          </a:p>
        </p:txBody>
      </p:sp>
      <p:sp>
        <p:nvSpPr>
          <p:cNvPr id="28" name="AutoShape 28"/>
          <p:cNvSpPr/>
          <p:nvPr/>
        </p:nvSpPr>
        <p:spPr>
          <a:xfrm>
            <a:off x="11662243" y="5482232"/>
            <a:ext cx="1444714" cy="1465179"/>
          </a:xfrm>
          <a:prstGeom prst="line">
            <a:avLst/>
          </a:prstGeom>
          <a:ln w="133350" cap="flat">
            <a:solidFill>
              <a:srgbClr val="00BF63"/>
            </a:solidFill>
            <a:prstDash val="solid"/>
            <a:headEnd type="none" w="sm" len="sm"/>
            <a:tailEnd type="arrow" w="med" len="sm"/>
          </a:ln>
        </p:spPr>
        <p:txBody>
          <a:bodyPr/>
          <a:lstStyle/>
          <a:p>
            <a:endParaRPr lang="en-ID"/>
          </a:p>
        </p:txBody>
      </p:sp>
      <p:sp>
        <p:nvSpPr>
          <p:cNvPr id="29" name="AutoShape 29"/>
          <p:cNvSpPr/>
          <p:nvPr/>
        </p:nvSpPr>
        <p:spPr>
          <a:xfrm>
            <a:off x="8834772" y="5591520"/>
            <a:ext cx="24692" cy="931586"/>
          </a:xfrm>
          <a:prstGeom prst="line">
            <a:avLst/>
          </a:prstGeom>
          <a:ln w="133350" cap="flat">
            <a:solidFill>
              <a:srgbClr val="00BF63"/>
            </a:solidFill>
            <a:prstDash val="solid"/>
            <a:headEnd type="none" w="sm" len="sm"/>
            <a:tailEnd type="arrow" w="med" len="sm"/>
          </a:ln>
        </p:spPr>
        <p:txBody>
          <a:bodyPr/>
          <a:lstStyle/>
          <a:p>
            <a:endParaRPr lang="en-ID"/>
          </a:p>
        </p:txBody>
      </p:sp>
      <p:sp>
        <p:nvSpPr>
          <p:cNvPr id="30" name="AutoShape 30"/>
          <p:cNvSpPr/>
          <p:nvPr/>
        </p:nvSpPr>
        <p:spPr>
          <a:xfrm flipH="1" flipV="1">
            <a:off x="4925282" y="8030280"/>
            <a:ext cx="998977" cy="13899"/>
          </a:xfrm>
          <a:prstGeom prst="line">
            <a:avLst/>
          </a:prstGeom>
          <a:ln w="133350" cap="flat">
            <a:solidFill>
              <a:srgbClr val="145DA0"/>
            </a:solidFill>
            <a:prstDash val="solid"/>
            <a:headEnd type="none" w="sm" len="sm"/>
            <a:tailEnd type="arrow" w="med" len="sm"/>
          </a:ln>
        </p:spPr>
        <p:txBody>
          <a:bodyPr/>
          <a:lstStyle/>
          <a:p>
            <a:endParaRPr lang="en-ID"/>
          </a:p>
        </p:txBody>
      </p:sp>
      <p:grpSp>
        <p:nvGrpSpPr>
          <p:cNvPr id="31" name="Group 31"/>
          <p:cNvGrpSpPr/>
          <p:nvPr/>
        </p:nvGrpSpPr>
        <p:grpSpPr>
          <a:xfrm>
            <a:off x="103134" y="45302"/>
            <a:ext cx="4816586" cy="764030"/>
            <a:chOff x="0" y="0"/>
            <a:chExt cx="6422115" cy="1018707"/>
          </a:xfrm>
        </p:grpSpPr>
        <p:sp>
          <p:nvSpPr>
            <p:cNvPr id="32" name="Freeform 32"/>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33" name="TextBox 33"/>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511462" y="-2256027"/>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en-ID"/>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en-ID"/>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36676" y="4128005"/>
            <a:ext cx="7781515" cy="1631325"/>
          </a:xfrm>
          <a:prstGeom prst="rect">
            <a:avLst/>
          </a:prstGeom>
        </p:spPr>
        <p:txBody>
          <a:bodyPr lIns="0" tIns="0" rIns="0" bIns="0" rtlCol="0" anchor="t">
            <a:spAutoFit/>
          </a:bodyPr>
          <a:lstStyle/>
          <a:p>
            <a:pPr marL="0" lvl="0" indent="0" algn="l">
              <a:lnSpc>
                <a:spcPts val="6553"/>
              </a:lnSpc>
              <a:spcBef>
                <a:spcPct val="0"/>
              </a:spcBef>
            </a:pPr>
            <a:r>
              <a:rPr lang="en-US" sz="4680">
                <a:solidFill>
                  <a:srgbClr val="FDFDFD"/>
                </a:solidFill>
                <a:latin typeface="Open Sans Extra Bold"/>
                <a:ea typeface="Open Sans Extra Bold"/>
                <a:cs typeface="Open Sans Extra Bold"/>
                <a:sym typeface="Open Sans Extra Bold"/>
              </a:rPr>
              <a:t>Tujuan Rencana Proyek Perubahan</a:t>
            </a:r>
          </a:p>
        </p:txBody>
      </p:sp>
      <p:sp>
        <p:nvSpPr>
          <p:cNvPr id="9" name="Freeform 9"/>
          <p:cNvSpPr/>
          <p:nvPr/>
        </p:nvSpPr>
        <p:spPr>
          <a:xfrm>
            <a:off x="8250487" y="1155111"/>
            <a:ext cx="1424256" cy="1424256"/>
          </a:xfrm>
          <a:custGeom>
            <a:avLst/>
            <a:gdLst/>
            <a:ahLst/>
            <a:cxnLst/>
            <a:rect l="l" t="t" r="r" b="b"/>
            <a:pathLst>
              <a:path w="1424256" h="1424256">
                <a:moveTo>
                  <a:pt x="0" y="0"/>
                </a:moveTo>
                <a:lnTo>
                  <a:pt x="1424256" y="0"/>
                </a:lnTo>
                <a:lnTo>
                  <a:pt x="1424256" y="1424255"/>
                </a:lnTo>
                <a:lnTo>
                  <a:pt x="0" y="142425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D"/>
          </a:p>
        </p:txBody>
      </p:sp>
      <p:sp>
        <p:nvSpPr>
          <p:cNvPr id="10" name="TextBox 10"/>
          <p:cNvSpPr txBox="1"/>
          <p:nvPr/>
        </p:nvSpPr>
        <p:spPr>
          <a:xfrm>
            <a:off x="9890121" y="1006937"/>
            <a:ext cx="5987420" cy="1261270"/>
          </a:xfrm>
          <a:prstGeom prst="rect">
            <a:avLst/>
          </a:prstGeom>
        </p:spPr>
        <p:txBody>
          <a:bodyPr lIns="0" tIns="0" rIns="0" bIns="0" rtlCol="0" anchor="t">
            <a:spAutoFit/>
          </a:bodyPr>
          <a:lstStyle/>
          <a:p>
            <a:pPr algn="l">
              <a:lnSpc>
                <a:spcPts val="2495"/>
              </a:lnSpc>
            </a:pPr>
            <a:r>
              <a:rPr lang="en-US" sz="1782" spc="-35">
                <a:solidFill>
                  <a:srgbClr val="145DA0"/>
                </a:solidFill>
                <a:latin typeface="Poppins"/>
                <a:ea typeface="Poppins"/>
                <a:cs typeface="Poppins"/>
                <a:sym typeface="Poppins"/>
              </a:rPr>
              <a:t>Pemeriksa tersertifikasi kemampuannya Personel optimal sehingga penyelesaiantepat, jumlah personel sesuai DSP dan tersedianya system informasi tentang tugas dan fungsi bidlabfor lebih baik</a:t>
            </a:r>
          </a:p>
        </p:txBody>
      </p:sp>
      <p:sp>
        <p:nvSpPr>
          <p:cNvPr id="11" name="TextBox 11"/>
          <p:cNvSpPr txBox="1"/>
          <p:nvPr/>
        </p:nvSpPr>
        <p:spPr>
          <a:xfrm>
            <a:off x="8395545" y="140927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01</a:t>
            </a:r>
          </a:p>
        </p:txBody>
      </p:sp>
      <p:sp>
        <p:nvSpPr>
          <p:cNvPr id="12" name="Freeform 12"/>
          <p:cNvSpPr/>
          <p:nvPr/>
        </p:nvSpPr>
        <p:spPr>
          <a:xfrm>
            <a:off x="8934040" y="2670509"/>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D"/>
          </a:p>
        </p:txBody>
      </p:sp>
      <p:sp>
        <p:nvSpPr>
          <p:cNvPr id="13" name="TextBox 13"/>
          <p:cNvSpPr txBox="1"/>
          <p:nvPr/>
        </p:nvSpPr>
        <p:spPr>
          <a:xfrm>
            <a:off x="10568256" y="2985615"/>
            <a:ext cx="5768345" cy="946541"/>
          </a:xfrm>
          <a:prstGeom prst="rect">
            <a:avLst/>
          </a:prstGeom>
        </p:spPr>
        <p:txBody>
          <a:bodyPr lIns="0" tIns="0" rIns="0" bIns="0" rtlCol="0" anchor="t">
            <a:spAutoFit/>
          </a:bodyPr>
          <a:lstStyle/>
          <a:p>
            <a:pPr algn="l">
              <a:lnSpc>
                <a:spcPts val="2495"/>
              </a:lnSpc>
            </a:pPr>
            <a:r>
              <a:rPr lang="en-US" sz="1782" spc="-35">
                <a:solidFill>
                  <a:srgbClr val="145DA0"/>
                </a:solidFill>
                <a:latin typeface="Poppins"/>
                <a:ea typeface="Poppins"/>
                <a:cs typeface="Poppins"/>
                <a:sym typeface="Poppins"/>
              </a:rPr>
              <a:t>TERSUSUN JUKRAH KABIDLABFOR POLDA  JATENG TERKAIT TINDAK PIDANA</a:t>
            </a:r>
          </a:p>
          <a:p>
            <a:pPr algn="l">
              <a:lnSpc>
                <a:spcPts val="2495"/>
              </a:lnSpc>
            </a:pPr>
            <a:endParaRPr lang="en-US" sz="1782" spc="-35">
              <a:solidFill>
                <a:srgbClr val="145DA0"/>
              </a:solidFill>
              <a:latin typeface="Poppins"/>
              <a:ea typeface="Poppins"/>
              <a:cs typeface="Poppins"/>
              <a:sym typeface="Poppins"/>
            </a:endParaRPr>
          </a:p>
        </p:txBody>
      </p:sp>
      <p:sp>
        <p:nvSpPr>
          <p:cNvPr id="14" name="TextBox 14"/>
          <p:cNvSpPr txBox="1"/>
          <p:nvPr/>
        </p:nvSpPr>
        <p:spPr>
          <a:xfrm>
            <a:off x="9079098" y="2943721"/>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02</a:t>
            </a:r>
          </a:p>
        </p:txBody>
      </p:sp>
      <p:sp>
        <p:nvSpPr>
          <p:cNvPr id="15" name="Freeform 15"/>
          <p:cNvSpPr/>
          <p:nvPr/>
        </p:nvSpPr>
        <p:spPr>
          <a:xfrm>
            <a:off x="9144000" y="4440379"/>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D"/>
          </a:p>
        </p:txBody>
      </p:sp>
      <p:sp>
        <p:nvSpPr>
          <p:cNvPr id="16" name="TextBox 16"/>
          <p:cNvSpPr txBox="1"/>
          <p:nvPr/>
        </p:nvSpPr>
        <p:spPr>
          <a:xfrm>
            <a:off x="10733759" y="4742166"/>
            <a:ext cx="5768345" cy="946541"/>
          </a:xfrm>
          <a:prstGeom prst="rect">
            <a:avLst/>
          </a:prstGeom>
        </p:spPr>
        <p:txBody>
          <a:bodyPr lIns="0" tIns="0" rIns="0" bIns="0" rtlCol="0" anchor="t">
            <a:spAutoFit/>
          </a:bodyPr>
          <a:lstStyle/>
          <a:p>
            <a:pPr algn="l">
              <a:lnSpc>
                <a:spcPts val="2495"/>
              </a:lnSpc>
            </a:pPr>
            <a:r>
              <a:rPr lang="en-US" sz="1782" spc="-35">
                <a:solidFill>
                  <a:srgbClr val="145DA0"/>
                </a:solidFill>
                <a:latin typeface="Poppins"/>
                <a:ea typeface="Poppins"/>
                <a:cs typeface="Poppins"/>
                <a:sym typeface="Poppins"/>
              </a:rPr>
              <a:t>TERSOSIALISASINYA BUKU PANDUAN WEB  SIAP POL BAGI PERSONIL DAN PENYIDIK</a:t>
            </a:r>
          </a:p>
          <a:p>
            <a:pPr algn="l">
              <a:lnSpc>
                <a:spcPts val="2495"/>
              </a:lnSpc>
            </a:pPr>
            <a:endParaRPr lang="en-US" sz="1782" spc="-35">
              <a:solidFill>
                <a:srgbClr val="145DA0"/>
              </a:solidFill>
              <a:latin typeface="Poppins"/>
              <a:ea typeface="Poppins"/>
              <a:cs typeface="Poppins"/>
              <a:sym typeface="Poppins"/>
            </a:endParaRPr>
          </a:p>
        </p:txBody>
      </p:sp>
      <p:sp>
        <p:nvSpPr>
          <p:cNvPr id="17" name="TextBox 17"/>
          <p:cNvSpPr txBox="1"/>
          <p:nvPr/>
        </p:nvSpPr>
        <p:spPr>
          <a:xfrm>
            <a:off x="9289058" y="4713591"/>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03</a:t>
            </a:r>
          </a:p>
        </p:txBody>
      </p:sp>
      <p:sp>
        <p:nvSpPr>
          <p:cNvPr id="18" name="Freeform 18"/>
          <p:cNvSpPr/>
          <p:nvPr/>
        </p:nvSpPr>
        <p:spPr>
          <a:xfrm>
            <a:off x="8962615" y="6194721"/>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D"/>
          </a:p>
        </p:txBody>
      </p:sp>
      <p:sp>
        <p:nvSpPr>
          <p:cNvPr id="19" name="TextBox 19"/>
          <p:cNvSpPr txBox="1"/>
          <p:nvPr/>
        </p:nvSpPr>
        <p:spPr>
          <a:xfrm>
            <a:off x="10568256" y="6496508"/>
            <a:ext cx="5768345" cy="946541"/>
          </a:xfrm>
          <a:prstGeom prst="rect">
            <a:avLst/>
          </a:prstGeom>
        </p:spPr>
        <p:txBody>
          <a:bodyPr lIns="0" tIns="0" rIns="0" bIns="0" rtlCol="0" anchor="t">
            <a:spAutoFit/>
          </a:bodyPr>
          <a:lstStyle/>
          <a:p>
            <a:pPr algn="l">
              <a:lnSpc>
                <a:spcPts val="2495"/>
              </a:lnSpc>
            </a:pPr>
            <a:r>
              <a:rPr lang="en-US" sz="1782" spc="-35">
                <a:solidFill>
                  <a:srgbClr val="145DA0"/>
                </a:solidFill>
                <a:latin typeface="Poppins"/>
                <a:ea typeface="Poppins"/>
                <a:cs typeface="Poppins"/>
                <a:sym typeface="Poppins"/>
              </a:rPr>
              <a:t>TERJALINNYA PKS BIDLABFOR DENGAN  PERGURUAN TINGGI</a:t>
            </a:r>
          </a:p>
          <a:p>
            <a:pPr algn="l">
              <a:lnSpc>
                <a:spcPts val="2495"/>
              </a:lnSpc>
            </a:pPr>
            <a:endParaRPr lang="en-US" sz="1782" spc="-35">
              <a:solidFill>
                <a:srgbClr val="145DA0"/>
              </a:solidFill>
              <a:latin typeface="Poppins"/>
              <a:ea typeface="Poppins"/>
              <a:cs typeface="Poppins"/>
              <a:sym typeface="Poppins"/>
            </a:endParaRPr>
          </a:p>
        </p:txBody>
      </p:sp>
      <p:sp>
        <p:nvSpPr>
          <p:cNvPr id="20" name="TextBox 20"/>
          <p:cNvSpPr txBox="1"/>
          <p:nvPr/>
        </p:nvSpPr>
        <p:spPr>
          <a:xfrm>
            <a:off x="9107673" y="646793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04</a:t>
            </a:r>
          </a:p>
        </p:txBody>
      </p:sp>
      <p:grpSp>
        <p:nvGrpSpPr>
          <p:cNvPr id="21" name="Group 21"/>
          <p:cNvGrpSpPr/>
          <p:nvPr/>
        </p:nvGrpSpPr>
        <p:grpSpPr>
          <a:xfrm>
            <a:off x="7757424" y="2268208"/>
            <a:ext cx="373607" cy="3736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en-ID"/>
            </a:p>
          </p:txBody>
        </p:sp>
        <p:sp>
          <p:nvSpPr>
            <p:cNvPr id="23" name="TextBox 2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4" name="Group 24"/>
          <p:cNvGrpSpPr/>
          <p:nvPr/>
        </p:nvGrpSpPr>
        <p:grpSpPr>
          <a:xfrm>
            <a:off x="8309460" y="3558549"/>
            <a:ext cx="373607" cy="37360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en-ID"/>
            </a:p>
          </p:txBody>
        </p:sp>
        <p:sp>
          <p:nvSpPr>
            <p:cNvPr id="26" name="TextBox 2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7" name="Group 27"/>
          <p:cNvGrpSpPr/>
          <p:nvPr/>
        </p:nvGrpSpPr>
        <p:grpSpPr>
          <a:xfrm>
            <a:off x="8279062" y="6720045"/>
            <a:ext cx="373607" cy="37360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en-ID"/>
            </a:p>
          </p:txBody>
        </p:sp>
        <p:sp>
          <p:nvSpPr>
            <p:cNvPr id="29" name="TextBox 2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0" name="Group 30"/>
          <p:cNvGrpSpPr/>
          <p:nvPr/>
        </p:nvGrpSpPr>
        <p:grpSpPr>
          <a:xfrm>
            <a:off x="8465866" y="5139297"/>
            <a:ext cx="373607" cy="37360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en-ID"/>
            </a:p>
          </p:txBody>
        </p:sp>
        <p:sp>
          <p:nvSpPr>
            <p:cNvPr id="32" name="TextBox 3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3" name="Group 33"/>
          <p:cNvGrpSpPr/>
          <p:nvPr/>
        </p:nvGrpSpPr>
        <p:grpSpPr>
          <a:xfrm>
            <a:off x="7876880" y="7979161"/>
            <a:ext cx="373607" cy="37360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en-ID"/>
            </a:p>
          </p:txBody>
        </p:sp>
        <p:sp>
          <p:nvSpPr>
            <p:cNvPr id="35" name="TextBox 3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6" name="Freeform 36"/>
          <p:cNvSpPr/>
          <p:nvPr/>
        </p:nvSpPr>
        <p:spPr>
          <a:xfrm>
            <a:off x="8465866" y="7838052"/>
            <a:ext cx="1424256" cy="1424256"/>
          </a:xfrm>
          <a:custGeom>
            <a:avLst/>
            <a:gdLst/>
            <a:ahLst/>
            <a:cxnLst/>
            <a:rect l="l" t="t" r="r" b="b"/>
            <a:pathLst>
              <a:path w="1424256" h="1424256">
                <a:moveTo>
                  <a:pt x="0" y="0"/>
                </a:moveTo>
                <a:lnTo>
                  <a:pt x="1424255" y="0"/>
                </a:lnTo>
                <a:lnTo>
                  <a:pt x="1424255" y="1424255"/>
                </a:lnTo>
                <a:lnTo>
                  <a:pt x="0" y="142425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D"/>
          </a:p>
        </p:txBody>
      </p:sp>
      <p:sp>
        <p:nvSpPr>
          <p:cNvPr id="37" name="TextBox 37"/>
          <p:cNvSpPr txBox="1"/>
          <p:nvPr/>
        </p:nvSpPr>
        <p:spPr>
          <a:xfrm>
            <a:off x="8610924" y="8111264"/>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05</a:t>
            </a:r>
          </a:p>
        </p:txBody>
      </p:sp>
      <p:sp>
        <p:nvSpPr>
          <p:cNvPr id="38" name="TextBox 38"/>
          <p:cNvSpPr txBox="1"/>
          <p:nvPr/>
        </p:nvSpPr>
        <p:spPr>
          <a:xfrm>
            <a:off x="10109196" y="8053097"/>
            <a:ext cx="5768345" cy="946541"/>
          </a:xfrm>
          <a:prstGeom prst="rect">
            <a:avLst/>
          </a:prstGeom>
        </p:spPr>
        <p:txBody>
          <a:bodyPr lIns="0" tIns="0" rIns="0" bIns="0" rtlCol="0" anchor="t">
            <a:spAutoFit/>
          </a:bodyPr>
          <a:lstStyle/>
          <a:p>
            <a:pPr algn="l">
              <a:lnSpc>
                <a:spcPts val="2495"/>
              </a:lnSpc>
            </a:pPr>
            <a:r>
              <a:rPr lang="en-US" sz="1782" spc="-35">
                <a:solidFill>
                  <a:srgbClr val="145DA0"/>
                </a:solidFill>
                <a:latin typeface="Poppins"/>
                <a:ea typeface="Poppins"/>
                <a:cs typeface="Poppins"/>
                <a:sym typeface="Poppins"/>
              </a:rPr>
              <a:t>TERIMPLEMENTASIKANNYA WEB SIAP POL    BAGI PERSONIL  DAN PENYIDIK</a:t>
            </a:r>
          </a:p>
          <a:p>
            <a:pPr algn="l">
              <a:lnSpc>
                <a:spcPts val="2495"/>
              </a:lnSpc>
            </a:pPr>
            <a:endParaRPr lang="en-US" sz="1782" spc="-35">
              <a:solidFill>
                <a:srgbClr val="145DA0"/>
              </a:solidFill>
              <a:latin typeface="Poppins"/>
              <a:ea typeface="Poppins"/>
              <a:cs typeface="Poppins"/>
              <a:sym typeface="Poppins"/>
            </a:endParaRPr>
          </a:p>
        </p:txBody>
      </p:sp>
      <p:sp>
        <p:nvSpPr>
          <p:cNvPr id="39" name="TextBox 39"/>
          <p:cNvSpPr txBox="1"/>
          <p:nvPr/>
        </p:nvSpPr>
        <p:spPr>
          <a:xfrm>
            <a:off x="236676" y="5797960"/>
            <a:ext cx="5768345" cy="458283"/>
          </a:xfrm>
          <a:prstGeom prst="rect">
            <a:avLst/>
          </a:prstGeom>
        </p:spPr>
        <p:txBody>
          <a:bodyPr lIns="0" tIns="0" rIns="0" bIns="0" rtlCol="0" anchor="t">
            <a:spAutoFit/>
          </a:bodyPr>
          <a:lstStyle/>
          <a:p>
            <a:pPr algn="l">
              <a:lnSpc>
                <a:spcPts val="3615"/>
              </a:lnSpc>
            </a:pPr>
            <a:r>
              <a:rPr lang="en-US" sz="2582" spc="-51">
                <a:solidFill>
                  <a:srgbClr val="FCFCFC"/>
                </a:solidFill>
                <a:latin typeface="Poppins"/>
                <a:ea typeface="Poppins"/>
                <a:cs typeface="Poppins"/>
                <a:sym typeface="Poppins"/>
              </a:rPr>
              <a:t>TUJUAN JANGKA PENDEK</a:t>
            </a:r>
          </a:p>
        </p:txBody>
      </p:sp>
      <p:grpSp>
        <p:nvGrpSpPr>
          <p:cNvPr id="40" name="Group 40"/>
          <p:cNvGrpSpPr/>
          <p:nvPr/>
        </p:nvGrpSpPr>
        <p:grpSpPr>
          <a:xfrm>
            <a:off x="112659" y="45302"/>
            <a:ext cx="4816586" cy="764030"/>
            <a:chOff x="0" y="0"/>
            <a:chExt cx="6422115" cy="1018707"/>
          </a:xfrm>
        </p:grpSpPr>
        <p:sp>
          <p:nvSpPr>
            <p:cNvPr id="41" name="Freeform 41"/>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4"/>
              <a:stretch>
                <a:fillRect/>
              </a:stretch>
            </a:blipFill>
          </p:spPr>
          <p:txBody>
            <a:bodyPr/>
            <a:lstStyle/>
            <a:p>
              <a:endParaRPr lang="en-ID"/>
            </a:p>
          </p:txBody>
        </p:sp>
        <p:sp>
          <p:nvSpPr>
            <p:cNvPr id="42" name="TextBox 42"/>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3266830" y="0"/>
            <a:ext cx="5021170" cy="10287000"/>
            <a:chOff x="0" y="0"/>
            <a:chExt cx="1322448" cy="2709333"/>
          </a:xfrm>
        </p:grpSpPr>
        <p:sp>
          <p:nvSpPr>
            <p:cNvPr id="3" name="Freeform 3"/>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solidFill>
              <a:srgbClr val="051D40"/>
            </a:solidFill>
          </p:spPr>
          <p:txBody>
            <a:bodyPr/>
            <a:lstStyle/>
            <a:p>
              <a:endParaRPr lang="en-ID"/>
            </a:p>
          </p:txBody>
        </p:sp>
        <p:sp>
          <p:nvSpPr>
            <p:cNvPr id="4" name="TextBox 4"/>
            <p:cNvSpPr txBox="1"/>
            <p:nvPr/>
          </p:nvSpPr>
          <p:spPr>
            <a:xfrm>
              <a:off x="0" y="-38100"/>
              <a:ext cx="1322448"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95820" y="-1782102"/>
            <a:ext cx="3564204" cy="35642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ID"/>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013910" y="2300500"/>
            <a:ext cx="9006427" cy="400533"/>
          </a:xfrm>
          <a:prstGeom prst="rect">
            <a:avLst/>
          </a:prstGeom>
        </p:spPr>
        <p:txBody>
          <a:bodyPr lIns="0" tIns="0" rIns="0" bIns="0" rtlCol="0" anchor="t">
            <a:spAutoFit/>
          </a:bodyPr>
          <a:lstStyle/>
          <a:p>
            <a:pPr marL="0" lvl="0" indent="0" algn="l">
              <a:lnSpc>
                <a:spcPts val="3123"/>
              </a:lnSpc>
              <a:spcBef>
                <a:spcPct val="0"/>
              </a:spcBef>
            </a:pPr>
            <a:r>
              <a:rPr lang="en-US" sz="2230" b="1" spc="-44">
                <a:solidFill>
                  <a:srgbClr val="051D40"/>
                </a:solidFill>
                <a:latin typeface="Poppins Bold"/>
                <a:ea typeface="Poppins Bold"/>
                <a:cs typeface="Poppins Bold"/>
                <a:sym typeface="Poppins Bold"/>
              </a:rPr>
              <a:t>Tujuan Jangka Menengah</a:t>
            </a:r>
          </a:p>
        </p:txBody>
      </p:sp>
      <p:grpSp>
        <p:nvGrpSpPr>
          <p:cNvPr id="9" name="Group 9"/>
          <p:cNvGrpSpPr/>
          <p:nvPr/>
        </p:nvGrpSpPr>
        <p:grpSpPr>
          <a:xfrm>
            <a:off x="9966307" y="300249"/>
            <a:ext cx="8027935" cy="9598729"/>
            <a:chOff x="0" y="0"/>
            <a:chExt cx="8603361" cy="10286746"/>
          </a:xfrm>
        </p:grpSpPr>
        <p:sp>
          <p:nvSpPr>
            <p:cNvPr id="10" name="Freeform 10"/>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39675" r="-39675"/>
              </a:stretch>
            </a:blipFill>
          </p:spPr>
          <p:txBody>
            <a:bodyPr/>
            <a:lstStyle/>
            <a:p>
              <a:endParaRPr lang="en-ID"/>
            </a:p>
          </p:txBody>
        </p:sp>
      </p:grpSp>
      <p:grpSp>
        <p:nvGrpSpPr>
          <p:cNvPr id="11" name="Group 11"/>
          <p:cNvGrpSpPr/>
          <p:nvPr/>
        </p:nvGrpSpPr>
        <p:grpSpPr>
          <a:xfrm>
            <a:off x="14700679" y="7074186"/>
            <a:ext cx="5946973" cy="59469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ID"/>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594175" y="8410948"/>
            <a:ext cx="11402164" cy="711357"/>
          </a:xfrm>
          <a:custGeom>
            <a:avLst/>
            <a:gdLst/>
            <a:ahLst/>
            <a:cxnLst/>
            <a:rect l="l" t="t" r="r" b="b"/>
            <a:pathLst>
              <a:path w="11402164" h="711357">
                <a:moveTo>
                  <a:pt x="0" y="0"/>
                </a:moveTo>
                <a:lnTo>
                  <a:pt x="11402164" y="0"/>
                </a:lnTo>
                <a:lnTo>
                  <a:pt x="11402164" y="711358"/>
                </a:lnTo>
                <a:lnTo>
                  <a:pt x="0" y="711358"/>
                </a:lnTo>
                <a:lnTo>
                  <a:pt x="0" y="0"/>
                </a:lnTo>
                <a:close/>
              </a:path>
            </a:pathLst>
          </a:custGeom>
          <a:blipFill>
            <a:blip r:embed="rId3"/>
            <a:stretch>
              <a:fillRect t="-216567"/>
            </a:stretch>
          </a:blipFill>
        </p:spPr>
        <p:txBody>
          <a:bodyPr/>
          <a:lstStyle/>
          <a:p>
            <a:endParaRPr lang="en-ID"/>
          </a:p>
        </p:txBody>
      </p:sp>
      <p:grpSp>
        <p:nvGrpSpPr>
          <p:cNvPr id="15" name="Group 15"/>
          <p:cNvGrpSpPr/>
          <p:nvPr/>
        </p:nvGrpSpPr>
        <p:grpSpPr>
          <a:xfrm>
            <a:off x="1609132" y="5143500"/>
            <a:ext cx="7322766" cy="3298724"/>
            <a:chOff x="0" y="0"/>
            <a:chExt cx="1928630" cy="868800"/>
          </a:xfrm>
        </p:grpSpPr>
        <p:sp>
          <p:nvSpPr>
            <p:cNvPr id="16" name="Freeform 16"/>
            <p:cNvSpPr/>
            <p:nvPr/>
          </p:nvSpPr>
          <p:spPr>
            <a:xfrm>
              <a:off x="0" y="0"/>
              <a:ext cx="1928630" cy="868800"/>
            </a:xfrm>
            <a:custGeom>
              <a:avLst/>
              <a:gdLst/>
              <a:ahLst/>
              <a:cxnLst/>
              <a:rect l="l" t="t" r="r" b="b"/>
              <a:pathLst>
                <a:path w="1928630" h="868800">
                  <a:moveTo>
                    <a:pt x="14801" y="0"/>
                  </a:moveTo>
                  <a:lnTo>
                    <a:pt x="1913828" y="0"/>
                  </a:lnTo>
                  <a:cubicBezTo>
                    <a:pt x="1922003" y="0"/>
                    <a:pt x="1928630" y="6627"/>
                    <a:pt x="1928630" y="14801"/>
                  </a:cubicBezTo>
                  <a:lnTo>
                    <a:pt x="1928630" y="853999"/>
                  </a:lnTo>
                  <a:cubicBezTo>
                    <a:pt x="1928630" y="857924"/>
                    <a:pt x="1927070" y="861689"/>
                    <a:pt x="1924294" y="864465"/>
                  </a:cubicBezTo>
                  <a:cubicBezTo>
                    <a:pt x="1921519" y="867240"/>
                    <a:pt x="1917754" y="868800"/>
                    <a:pt x="1913828" y="868800"/>
                  </a:cubicBezTo>
                  <a:lnTo>
                    <a:pt x="14801" y="868800"/>
                  </a:lnTo>
                  <a:cubicBezTo>
                    <a:pt x="6627" y="868800"/>
                    <a:pt x="0" y="862173"/>
                    <a:pt x="0" y="853999"/>
                  </a:cubicBezTo>
                  <a:lnTo>
                    <a:pt x="0" y="14801"/>
                  </a:lnTo>
                  <a:cubicBezTo>
                    <a:pt x="0" y="6627"/>
                    <a:pt x="6627" y="0"/>
                    <a:pt x="14801" y="0"/>
                  </a:cubicBezTo>
                  <a:close/>
                </a:path>
              </a:pathLst>
            </a:custGeom>
            <a:solidFill>
              <a:srgbClr val="00569E"/>
            </a:solidFill>
          </p:spPr>
          <p:txBody>
            <a:bodyPr/>
            <a:lstStyle/>
            <a:p>
              <a:endParaRPr lang="en-ID"/>
            </a:p>
          </p:txBody>
        </p:sp>
        <p:sp>
          <p:nvSpPr>
            <p:cNvPr id="17" name="TextBox 17"/>
            <p:cNvSpPr txBox="1"/>
            <p:nvPr/>
          </p:nvSpPr>
          <p:spPr>
            <a:xfrm>
              <a:off x="0" y="-38100"/>
              <a:ext cx="1928630" cy="9069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255593" y="4814991"/>
            <a:ext cx="2772169" cy="685553"/>
            <a:chOff x="0" y="0"/>
            <a:chExt cx="1013291" cy="250585"/>
          </a:xfrm>
        </p:grpSpPr>
        <p:sp>
          <p:nvSpPr>
            <p:cNvPr id="19" name="Freeform 19"/>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ID"/>
            </a:p>
          </p:txBody>
        </p:sp>
        <p:sp>
          <p:nvSpPr>
            <p:cNvPr id="20" name="TextBox 20"/>
            <p:cNvSpPr txBox="1"/>
            <p:nvPr/>
          </p:nvSpPr>
          <p:spPr>
            <a:xfrm>
              <a:off x="0" y="-66675"/>
              <a:ext cx="1013291" cy="317260"/>
            </a:xfrm>
            <a:prstGeom prst="rect">
              <a:avLst/>
            </a:prstGeom>
          </p:spPr>
          <p:txBody>
            <a:bodyPr lIns="0" tIns="0" rIns="0" bIns="0" rtlCol="0" anchor="ctr"/>
            <a:lstStyle/>
            <a:p>
              <a:pPr marL="0" lvl="0" indent="0" algn="ctr">
                <a:lnSpc>
                  <a:spcPts val="3480"/>
                </a:lnSpc>
                <a:spcBef>
                  <a:spcPct val="0"/>
                </a:spcBef>
              </a:pPr>
              <a:r>
                <a:rPr lang="en-US" sz="2486" b="1" u="none" strike="noStrike">
                  <a:solidFill>
                    <a:srgbClr val="FFFFFF"/>
                  </a:solidFill>
                  <a:latin typeface="Poppins Bold"/>
                  <a:ea typeface="Poppins Bold"/>
                  <a:cs typeface="Poppins Bold"/>
                  <a:sym typeface="Poppins Bold"/>
                </a:rPr>
                <a:t> 01</a:t>
              </a:r>
            </a:p>
          </p:txBody>
        </p:sp>
      </p:grpSp>
      <p:grpSp>
        <p:nvGrpSpPr>
          <p:cNvPr id="21" name="Group 21"/>
          <p:cNvGrpSpPr/>
          <p:nvPr/>
        </p:nvGrpSpPr>
        <p:grpSpPr>
          <a:xfrm>
            <a:off x="5912407" y="4814991"/>
            <a:ext cx="2772169" cy="685553"/>
            <a:chOff x="0" y="0"/>
            <a:chExt cx="1013291" cy="250585"/>
          </a:xfrm>
        </p:grpSpPr>
        <p:sp>
          <p:nvSpPr>
            <p:cNvPr id="22" name="Freeform 22"/>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ID"/>
            </a:p>
          </p:txBody>
        </p:sp>
        <p:sp>
          <p:nvSpPr>
            <p:cNvPr id="23" name="TextBox 23"/>
            <p:cNvSpPr txBox="1"/>
            <p:nvPr/>
          </p:nvSpPr>
          <p:spPr>
            <a:xfrm>
              <a:off x="0" y="-66675"/>
              <a:ext cx="1013291" cy="317260"/>
            </a:xfrm>
            <a:prstGeom prst="rect">
              <a:avLst/>
            </a:prstGeom>
          </p:spPr>
          <p:txBody>
            <a:bodyPr lIns="0" tIns="0" rIns="0" bIns="0" rtlCol="0" anchor="ctr"/>
            <a:lstStyle/>
            <a:p>
              <a:pPr marL="0" lvl="0" indent="0" algn="ctr">
                <a:lnSpc>
                  <a:spcPts val="3480"/>
                </a:lnSpc>
                <a:spcBef>
                  <a:spcPct val="0"/>
                </a:spcBef>
              </a:pPr>
              <a:r>
                <a:rPr lang="en-US" sz="2486" b="1" u="none" strike="noStrike">
                  <a:solidFill>
                    <a:srgbClr val="FFFFFF"/>
                  </a:solidFill>
                  <a:latin typeface="Poppins Bold"/>
                  <a:ea typeface="Poppins Bold"/>
                  <a:cs typeface="Poppins Bold"/>
                  <a:sym typeface="Poppins Bold"/>
                </a:rPr>
                <a:t>02</a:t>
              </a:r>
            </a:p>
          </p:txBody>
        </p:sp>
      </p:grpSp>
      <p:sp>
        <p:nvSpPr>
          <p:cNvPr id="24" name="TextBox 24"/>
          <p:cNvSpPr txBox="1"/>
          <p:nvPr/>
        </p:nvSpPr>
        <p:spPr>
          <a:xfrm>
            <a:off x="1968384" y="613901"/>
            <a:ext cx="7922504" cy="1571623"/>
          </a:xfrm>
          <a:prstGeom prst="rect">
            <a:avLst/>
          </a:prstGeom>
        </p:spPr>
        <p:txBody>
          <a:bodyPr lIns="0" tIns="0" rIns="0" bIns="0" rtlCol="0" anchor="t">
            <a:spAutoFit/>
          </a:bodyPr>
          <a:lstStyle/>
          <a:p>
            <a:pPr marL="0" lvl="0" indent="0" algn="l">
              <a:lnSpc>
                <a:spcPts val="6300"/>
              </a:lnSpc>
              <a:spcBef>
                <a:spcPct val="0"/>
              </a:spcBef>
            </a:pPr>
            <a:r>
              <a:rPr lang="en-US" sz="4500">
                <a:solidFill>
                  <a:srgbClr val="051D40"/>
                </a:solidFill>
                <a:latin typeface="Open Sans Extra Bold"/>
                <a:ea typeface="Open Sans Extra Bold"/>
                <a:cs typeface="Open Sans Extra Bold"/>
                <a:sym typeface="Open Sans Extra Bold"/>
              </a:rPr>
              <a:t>Tujuan Rencana Proyek Perubahan</a:t>
            </a:r>
          </a:p>
        </p:txBody>
      </p:sp>
      <p:sp>
        <p:nvSpPr>
          <p:cNvPr id="25" name="TextBox 25"/>
          <p:cNvSpPr txBox="1"/>
          <p:nvPr/>
        </p:nvSpPr>
        <p:spPr>
          <a:xfrm>
            <a:off x="2310929" y="5866634"/>
            <a:ext cx="2661498" cy="2367479"/>
          </a:xfrm>
          <a:prstGeom prst="rect">
            <a:avLst/>
          </a:prstGeom>
        </p:spPr>
        <p:txBody>
          <a:bodyPr lIns="0" tIns="0" rIns="0" bIns="0" rtlCol="0" anchor="t">
            <a:spAutoFit/>
          </a:bodyPr>
          <a:lstStyle/>
          <a:p>
            <a:pPr algn="ctr">
              <a:lnSpc>
                <a:spcPts val="2334"/>
              </a:lnSpc>
            </a:pPr>
            <a:r>
              <a:rPr lang="en-US" sz="1667" spc="-33">
                <a:solidFill>
                  <a:srgbClr val="FDFDFD"/>
                </a:solidFill>
                <a:latin typeface="Poppins"/>
                <a:ea typeface="Poppins"/>
                <a:cs typeface="Poppins"/>
                <a:sym typeface="Poppins"/>
              </a:rPr>
              <a:t>SECARA KONSISTEN MELAKSANAKAN PERAWATAN DAN  PEMBAHARUAN INFORMASI SIAP POL YANG DIDUKUNG  OLEH ANGGARAN SATUAN KERJA.</a:t>
            </a:r>
          </a:p>
          <a:p>
            <a:pPr marL="0" lvl="0" indent="0" algn="ctr">
              <a:lnSpc>
                <a:spcPts val="2334"/>
              </a:lnSpc>
              <a:spcBef>
                <a:spcPct val="0"/>
              </a:spcBef>
            </a:pPr>
            <a:endParaRPr lang="en-US" sz="1667" spc="-33">
              <a:solidFill>
                <a:srgbClr val="FDFDFD"/>
              </a:solidFill>
              <a:latin typeface="Poppins"/>
              <a:ea typeface="Poppins"/>
              <a:cs typeface="Poppins"/>
              <a:sym typeface="Poppins"/>
            </a:endParaRPr>
          </a:p>
        </p:txBody>
      </p:sp>
      <p:sp>
        <p:nvSpPr>
          <p:cNvPr id="26" name="TextBox 26"/>
          <p:cNvSpPr txBox="1"/>
          <p:nvPr/>
        </p:nvSpPr>
        <p:spPr>
          <a:xfrm>
            <a:off x="5999225" y="5475223"/>
            <a:ext cx="2661498" cy="3253304"/>
          </a:xfrm>
          <a:prstGeom prst="rect">
            <a:avLst/>
          </a:prstGeom>
        </p:spPr>
        <p:txBody>
          <a:bodyPr lIns="0" tIns="0" rIns="0" bIns="0" rtlCol="0" anchor="t">
            <a:spAutoFit/>
          </a:bodyPr>
          <a:lstStyle/>
          <a:p>
            <a:pPr algn="ctr">
              <a:lnSpc>
                <a:spcPts val="2334"/>
              </a:lnSpc>
            </a:pPr>
            <a:r>
              <a:rPr lang="en-US" sz="1667" spc="-33">
                <a:solidFill>
                  <a:srgbClr val="FDFDFD"/>
                </a:solidFill>
                <a:latin typeface="Poppins"/>
                <a:ea typeface="Poppins"/>
                <a:cs typeface="Poppins"/>
                <a:sym typeface="Poppins"/>
              </a:rPr>
              <a:t>PENGEMBANGAN SECARA BERKELANJUTAN SISTEM  INFORMASI ADMINISTRASI PEMERIKSAAN PERKARA  SECARA ON LINE DENGAN MENAMBAHKAN FITUR REAL  TIME TKP SERTA CAPAIAN OUTPUT PELAKSANAAN  KEGIATAN PERKARA UP-TO-DATE. </a:t>
            </a:r>
          </a:p>
          <a:p>
            <a:pPr marL="0" lvl="0" indent="0" algn="ctr">
              <a:lnSpc>
                <a:spcPts val="2334"/>
              </a:lnSpc>
              <a:spcBef>
                <a:spcPct val="0"/>
              </a:spcBef>
            </a:pPr>
            <a:endParaRPr lang="en-US" sz="1667" spc="-33">
              <a:solidFill>
                <a:srgbClr val="FDFDFD"/>
              </a:solidFill>
              <a:latin typeface="Poppins"/>
              <a:ea typeface="Poppins"/>
              <a:cs typeface="Poppins"/>
              <a:sym typeface="Poppins"/>
            </a:endParaRPr>
          </a:p>
        </p:txBody>
      </p:sp>
      <p:grpSp>
        <p:nvGrpSpPr>
          <p:cNvPr id="27" name="Group 27"/>
          <p:cNvGrpSpPr/>
          <p:nvPr/>
        </p:nvGrpSpPr>
        <p:grpSpPr>
          <a:xfrm>
            <a:off x="103134" y="45302"/>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4"/>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3266830" y="0"/>
            <a:ext cx="5021170" cy="10287000"/>
            <a:chOff x="0" y="0"/>
            <a:chExt cx="1322448" cy="2709333"/>
          </a:xfrm>
        </p:grpSpPr>
        <p:sp>
          <p:nvSpPr>
            <p:cNvPr id="3" name="Freeform 3"/>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solidFill>
              <a:srgbClr val="051D40"/>
            </a:solidFill>
          </p:spPr>
          <p:txBody>
            <a:bodyPr/>
            <a:lstStyle/>
            <a:p>
              <a:endParaRPr lang="en-ID"/>
            </a:p>
          </p:txBody>
        </p:sp>
        <p:sp>
          <p:nvSpPr>
            <p:cNvPr id="4" name="TextBox 4"/>
            <p:cNvSpPr txBox="1"/>
            <p:nvPr/>
          </p:nvSpPr>
          <p:spPr>
            <a:xfrm>
              <a:off x="0" y="-38100"/>
              <a:ext cx="1322448"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95820" y="-1782102"/>
            <a:ext cx="3564204" cy="35642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ID"/>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013910" y="2300500"/>
            <a:ext cx="9006427" cy="400533"/>
          </a:xfrm>
          <a:prstGeom prst="rect">
            <a:avLst/>
          </a:prstGeom>
        </p:spPr>
        <p:txBody>
          <a:bodyPr lIns="0" tIns="0" rIns="0" bIns="0" rtlCol="0" anchor="t">
            <a:spAutoFit/>
          </a:bodyPr>
          <a:lstStyle/>
          <a:p>
            <a:pPr marL="0" lvl="0" indent="0" algn="l">
              <a:lnSpc>
                <a:spcPts val="3123"/>
              </a:lnSpc>
              <a:spcBef>
                <a:spcPct val="0"/>
              </a:spcBef>
            </a:pPr>
            <a:r>
              <a:rPr lang="en-US" sz="2230" b="1" spc="-44">
                <a:solidFill>
                  <a:srgbClr val="051D40"/>
                </a:solidFill>
                <a:latin typeface="Poppins Bold"/>
                <a:ea typeface="Poppins Bold"/>
                <a:cs typeface="Poppins Bold"/>
                <a:sym typeface="Poppins Bold"/>
              </a:rPr>
              <a:t>Tujuan Jangka Panjang</a:t>
            </a:r>
          </a:p>
        </p:txBody>
      </p:sp>
      <p:grpSp>
        <p:nvGrpSpPr>
          <p:cNvPr id="9" name="Group 9"/>
          <p:cNvGrpSpPr/>
          <p:nvPr/>
        </p:nvGrpSpPr>
        <p:grpSpPr>
          <a:xfrm>
            <a:off x="9966307" y="300249"/>
            <a:ext cx="8027935" cy="9598729"/>
            <a:chOff x="0" y="0"/>
            <a:chExt cx="8603361" cy="10286746"/>
          </a:xfrm>
        </p:grpSpPr>
        <p:sp>
          <p:nvSpPr>
            <p:cNvPr id="10" name="Freeform 10"/>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5496" r="-53926"/>
              </a:stretch>
            </a:blipFill>
          </p:spPr>
          <p:txBody>
            <a:bodyPr/>
            <a:lstStyle/>
            <a:p>
              <a:endParaRPr lang="en-ID"/>
            </a:p>
          </p:txBody>
        </p:sp>
      </p:grpSp>
      <p:grpSp>
        <p:nvGrpSpPr>
          <p:cNvPr id="11" name="Group 11"/>
          <p:cNvGrpSpPr/>
          <p:nvPr/>
        </p:nvGrpSpPr>
        <p:grpSpPr>
          <a:xfrm>
            <a:off x="14700679" y="7074186"/>
            <a:ext cx="5946973" cy="59469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ID"/>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594175" y="8410948"/>
            <a:ext cx="11402164" cy="711357"/>
          </a:xfrm>
          <a:custGeom>
            <a:avLst/>
            <a:gdLst/>
            <a:ahLst/>
            <a:cxnLst/>
            <a:rect l="l" t="t" r="r" b="b"/>
            <a:pathLst>
              <a:path w="11402164" h="711357">
                <a:moveTo>
                  <a:pt x="0" y="0"/>
                </a:moveTo>
                <a:lnTo>
                  <a:pt x="11402164" y="0"/>
                </a:lnTo>
                <a:lnTo>
                  <a:pt x="11402164" y="711358"/>
                </a:lnTo>
                <a:lnTo>
                  <a:pt x="0" y="711358"/>
                </a:lnTo>
                <a:lnTo>
                  <a:pt x="0" y="0"/>
                </a:lnTo>
                <a:close/>
              </a:path>
            </a:pathLst>
          </a:custGeom>
          <a:blipFill>
            <a:blip r:embed="rId3"/>
            <a:stretch>
              <a:fillRect t="-216567"/>
            </a:stretch>
          </a:blipFill>
        </p:spPr>
        <p:txBody>
          <a:bodyPr/>
          <a:lstStyle/>
          <a:p>
            <a:endParaRPr lang="en-ID"/>
          </a:p>
        </p:txBody>
      </p:sp>
      <p:grpSp>
        <p:nvGrpSpPr>
          <p:cNvPr id="15" name="Group 15"/>
          <p:cNvGrpSpPr/>
          <p:nvPr/>
        </p:nvGrpSpPr>
        <p:grpSpPr>
          <a:xfrm>
            <a:off x="1609132" y="5143500"/>
            <a:ext cx="7322766" cy="3298724"/>
            <a:chOff x="0" y="0"/>
            <a:chExt cx="1928630" cy="868800"/>
          </a:xfrm>
        </p:grpSpPr>
        <p:sp>
          <p:nvSpPr>
            <p:cNvPr id="16" name="Freeform 16"/>
            <p:cNvSpPr/>
            <p:nvPr/>
          </p:nvSpPr>
          <p:spPr>
            <a:xfrm>
              <a:off x="0" y="0"/>
              <a:ext cx="1928630" cy="868800"/>
            </a:xfrm>
            <a:custGeom>
              <a:avLst/>
              <a:gdLst/>
              <a:ahLst/>
              <a:cxnLst/>
              <a:rect l="l" t="t" r="r" b="b"/>
              <a:pathLst>
                <a:path w="1928630" h="868800">
                  <a:moveTo>
                    <a:pt x="14801" y="0"/>
                  </a:moveTo>
                  <a:lnTo>
                    <a:pt x="1913828" y="0"/>
                  </a:lnTo>
                  <a:cubicBezTo>
                    <a:pt x="1922003" y="0"/>
                    <a:pt x="1928630" y="6627"/>
                    <a:pt x="1928630" y="14801"/>
                  </a:cubicBezTo>
                  <a:lnTo>
                    <a:pt x="1928630" y="853999"/>
                  </a:lnTo>
                  <a:cubicBezTo>
                    <a:pt x="1928630" y="857924"/>
                    <a:pt x="1927070" y="861689"/>
                    <a:pt x="1924294" y="864465"/>
                  </a:cubicBezTo>
                  <a:cubicBezTo>
                    <a:pt x="1921519" y="867240"/>
                    <a:pt x="1917754" y="868800"/>
                    <a:pt x="1913828" y="868800"/>
                  </a:cubicBezTo>
                  <a:lnTo>
                    <a:pt x="14801" y="868800"/>
                  </a:lnTo>
                  <a:cubicBezTo>
                    <a:pt x="6627" y="868800"/>
                    <a:pt x="0" y="862173"/>
                    <a:pt x="0" y="853999"/>
                  </a:cubicBezTo>
                  <a:lnTo>
                    <a:pt x="0" y="14801"/>
                  </a:lnTo>
                  <a:cubicBezTo>
                    <a:pt x="0" y="6627"/>
                    <a:pt x="6627" y="0"/>
                    <a:pt x="14801" y="0"/>
                  </a:cubicBezTo>
                  <a:close/>
                </a:path>
              </a:pathLst>
            </a:custGeom>
            <a:solidFill>
              <a:srgbClr val="00569E"/>
            </a:solidFill>
          </p:spPr>
          <p:txBody>
            <a:bodyPr/>
            <a:lstStyle/>
            <a:p>
              <a:endParaRPr lang="en-ID"/>
            </a:p>
          </p:txBody>
        </p:sp>
        <p:sp>
          <p:nvSpPr>
            <p:cNvPr id="17" name="TextBox 17"/>
            <p:cNvSpPr txBox="1"/>
            <p:nvPr/>
          </p:nvSpPr>
          <p:spPr>
            <a:xfrm>
              <a:off x="0" y="-38100"/>
              <a:ext cx="1928630" cy="9069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255593" y="4814991"/>
            <a:ext cx="2772169" cy="685553"/>
            <a:chOff x="0" y="0"/>
            <a:chExt cx="1013291" cy="250585"/>
          </a:xfrm>
        </p:grpSpPr>
        <p:sp>
          <p:nvSpPr>
            <p:cNvPr id="19" name="Freeform 19"/>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ID"/>
            </a:p>
          </p:txBody>
        </p:sp>
        <p:sp>
          <p:nvSpPr>
            <p:cNvPr id="20" name="TextBox 20"/>
            <p:cNvSpPr txBox="1"/>
            <p:nvPr/>
          </p:nvSpPr>
          <p:spPr>
            <a:xfrm>
              <a:off x="0" y="-66675"/>
              <a:ext cx="1013291" cy="317260"/>
            </a:xfrm>
            <a:prstGeom prst="rect">
              <a:avLst/>
            </a:prstGeom>
          </p:spPr>
          <p:txBody>
            <a:bodyPr lIns="0" tIns="0" rIns="0" bIns="0" rtlCol="0" anchor="ctr"/>
            <a:lstStyle/>
            <a:p>
              <a:pPr marL="0" lvl="0" indent="0" algn="ctr">
                <a:lnSpc>
                  <a:spcPts val="3480"/>
                </a:lnSpc>
                <a:spcBef>
                  <a:spcPct val="0"/>
                </a:spcBef>
              </a:pPr>
              <a:r>
                <a:rPr lang="en-US" sz="2486" b="1" u="none" strike="noStrike">
                  <a:solidFill>
                    <a:srgbClr val="FFFFFF"/>
                  </a:solidFill>
                  <a:latin typeface="Poppins Bold"/>
                  <a:ea typeface="Poppins Bold"/>
                  <a:cs typeface="Poppins Bold"/>
                  <a:sym typeface="Poppins Bold"/>
                </a:rPr>
                <a:t> 01</a:t>
              </a:r>
            </a:p>
          </p:txBody>
        </p:sp>
      </p:grpSp>
      <p:grpSp>
        <p:nvGrpSpPr>
          <p:cNvPr id="21" name="Group 21"/>
          <p:cNvGrpSpPr/>
          <p:nvPr/>
        </p:nvGrpSpPr>
        <p:grpSpPr>
          <a:xfrm>
            <a:off x="5912407" y="4814991"/>
            <a:ext cx="2772169" cy="685553"/>
            <a:chOff x="0" y="0"/>
            <a:chExt cx="1013291" cy="250585"/>
          </a:xfrm>
        </p:grpSpPr>
        <p:sp>
          <p:nvSpPr>
            <p:cNvPr id="22" name="Freeform 22"/>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ID"/>
            </a:p>
          </p:txBody>
        </p:sp>
        <p:sp>
          <p:nvSpPr>
            <p:cNvPr id="23" name="TextBox 23"/>
            <p:cNvSpPr txBox="1"/>
            <p:nvPr/>
          </p:nvSpPr>
          <p:spPr>
            <a:xfrm>
              <a:off x="0" y="-66675"/>
              <a:ext cx="1013291" cy="317260"/>
            </a:xfrm>
            <a:prstGeom prst="rect">
              <a:avLst/>
            </a:prstGeom>
          </p:spPr>
          <p:txBody>
            <a:bodyPr lIns="0" tIns="0" rIns="0" bIns="0" rtlCol="0" anchor="ctr"/>
            <a:lstStyle/>
            <a:p>
              <a:pPr marL="0" lvl="0" indent="0" algn="ctr">
                <a:lnSpc>
                  <a:spcPts val="3480"/>
                </a:lnSpc>
                <a:spcBef>
                  <a:spcPct val="0"/>
                </a:spcBef>
              </a:pPr>
              <a:r>
                <a:rPr lang="en-US" sz="2486" b="1" u="none" strike="noStrike">
                  <a:solidFill>
                    <a:srgbClr val="FFFFFF"/>
                  </a:solidFill>
                  <a:latin typeface="Poppins Bold"/>
                  <a:ea typeface="Poppins Bold"/>
                  <a:cs typeface="Poppins Bold"/>
                  <a:sym typeface="Poppins Bold"/>
                </a:rPr>
                <a:t>02</a:t>
              </a:r>
            </a:p>
          </p:txBody>
        </p:sp>
      </p:grpSp>
      <p:sp>
        <p:nvSpPr>
          <p:cNvPr id="24" name="TextBox 24"/>
          <p:cNvSpPr txBox="1"/>
          <p:nvPr/>
        </p:nvSpPr>
        <p:spPr>
          <a:xfrm>
            <a:off x="1968384" y="613901"/>
            <a:ext cx="7922504" cy="1571623"/>
          </a:xfrm>
          <a:prstGeom prst="rect">
            <a:avLst/>
          </a:prstGeom>
        </p:spPr>
        <p:txBody>
          <a:bodyPr lIns="0" tIns="0" rIns="0" bIns="0" rtlCol="0" anchor="t">
            <a:spAutoFit/>
          </a:bodyPr>
          <a:lstStyle/>
          <a:p>
            <a:pPr marL="0" lvl="0" indent="0" algn="l">
              <a:lnSpc>
                <a:spcPts val="6300"/>
              </a:lnSpc>
              <a:spcBef>
                <a:spcPct val="0"/>
              </a:spcBef>
            </a:pPr>
            <a:r>
              <a:rPr lang="en-US" sz="4500">
                <a:solidFill>
                  <a:srgbClr val="051D40"/>
                </a:solidFill>
                <a:latin typeface="Open Sans Extra Bold"/>
                <a:ea typeface="Open Sans Extra Bold"/>
                <a:cs typeface="Open Sans Extra Bold"/>
                <a:sym typeface="Open Sans Extra Bold"/>
              </a:rPr>
              <a:t>Tujuan Rencana Proyek Perubahan</a:t>
            </a:r>
          </a:p>
        </p:txBody>
      </p:sp>
      <p:sp>
        <p:nvSpPr>
          <p:cNvPr id="25" name="TextBox 25"/>
          <p:cNvSpPr txBox="1"/>
          <p:nvPr/>
        </p:nvSpPr>
        <p:spPr>
          <a:xfrm>
            <a:off x="2310929" y="5465698"/>
            <a:ext cx="2661498" cy="3253304"/>
          </a:xfrm>
          <a:prstGeom prst="rect">
            <a:avLst/>
          </a:prstGeom>
        </p:spPr>
        <p:txBody>
          <a:bodyPr lIns="0" tIns="0" rIns="0" bIns="0" rtlCol="0" anchor="t">
            <a:spAutoFit/>
          </a:bodyPr>
          <a:lstStyle/>
          <a:p>
            <a:pPr algn="ctr">
              <a:lnSpc>
                <a:spcPts val="2334"/>
              </a:lnSpc>
            </a:pPr>
            <a:r>
              <a:rPr lang="en-US" sz="1667" spc="-33">
                <a:solidFill>
                  <a:srgbClr val="FDFDFD"/>
                </a:solidFill>
                <a:latin typeface="Poppins"/>
                <a:ea typeface="Poppins"/>
                <a:cs typeface="Poppins"/>
                <a:sym typeface="Poppins"/>
              </a:rPr>
              <a:t>MENGINTEGRASIKAN SISTEM INFORMASI SIAP POL DGN  APLIKASI LABORATORY INFORMASI SYSTEM (LIMS)  PUSLABFOR POLRI SEHINGGA TERBENTUK SISTEM  BERKELANJUTAN SETIAP BIDLABFOR POLDA DENGAN  PUSLABFOR</a:t>
            </a:r>
          </a:p>
          <a:p>
            <a:pPr marL="0" lvl="0" indent="0" algn="ctr">
              <a:lnSpc>
                <a:spcPts val="2334"/>
              </a:lnSpc>
              <a:spcBef>
                <a:spcPct val="0"/>
              </a:spcBef>
            </a:pPr>
            <a:endParaRPr lang="en-US" sz="1667" spc="-33">
              <a:solidFill>
                <a:srgbClr val="FDFDFD"/>
              </a:solidFill>
              <a:latin typeface="Poppins"/>
              <a:ea typeface="Poppins"/>
              <a:cs typeface="Poppins"/>
              <a:sym typeface="Poppins"/>
            </a:endParaRPr>
          </a:p>
        </p:txBody>
      </p:sp>
      <p:sp>
        <p:nvSpPr>
          <p:cNvPr id="26" name="TextBox 26"/>
          <p:cNvSpPr txBox="1"/>
          <p:nvPr/>
        </p:nvSpPr>
        <p:spPr>
          <a:xfrm>
            <a:off x="5967743" y="5880585"/>
            <a:ext cx="2661498" cy="1776929"/>
          </a:xfrm>
          <a:prstGeom prst="rect">
            <a:avLst/>
          </a:prstGeom>
        </p:spPr>
        <p:txBody>
          <a:bodyPr lIns="0" tIns="0" rIns="0" bIns="0" rtlCol="0" anchor="t">
            <a:spAutoFit/>
          </a:bodyPr>
          <a:lstStyle/>
          <a:p>
            <a:pPr marL="0" lvl="0" indent="0" algn="ctr">
              <a:lnSpc>
                <a:spcPts val="2334"/>
              </a:lnSpc>
              <a:spcBef>
                <a:spcPct val="0"/>
              </a:spcBef>
            </a:pPr>
            <a:r>
              <a:rPr lang="en-US" sz="1667" spc="-33">
                <a:solidFill>
                  <a:srgbClr val="FDFDFD"/>
                </a:solidFill>
                <a:latin typeface="Poppins"/>
                <a:ea typeface="Poppins"/>
                <a:cs typeface="Poppins"/>
                <a:sym typeface="Poppins"/>
              </a:rPr>
              <a:t>MEMBERIKAN MASUKKAN KEPADA PIMPINAN POLRI  UNTUK  BERDIRINYA LABORATORIUM FORENSIK DI  POLDA D.I. YOGYAKARTA.</a:t>
            </a:r>
          </a:p>
        </p:txBody>
      </p:sp>
      <p:grpSp>
        <p:nvGrpSpPr>
          <p:cNvPr id="27" name="Group 27"/>
          <p:cNvGrpSpPr/>
          <p:nvPr/>
        </p:nvGrpSpPr>
        <p:grpSpPr>
          <a:xfrm>
            <a:off x="103134" y="45302"/>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4"/>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ADC"/>
        </a:solidFill>
        <a:effectLst/>
      </p:bgPr>
    </p:bg>
    <p:spTree>
      <p:nvGrpSpPr>
        <p:cNvPr id="1" name=""/>
        <p:cNvGrpSpPr/>
        <p:nvPr/>
      </p:nvGrpSpPr>
      <p:grpSpPr>
        <a:xfrm>
          <a:off x="0" y="0"/>
          <a:ext cx="0" cy="0"/>
          <a:chOff x="0" y="0"/>
          <a:chExt cx="0" cy="0"/>
        </a:xfrm>
      </p:grpSpPr>
      <p:grpSp>
        <p:nvGrpSpPr>
          <p:cNvPr id="2" name="Group 2"/>
          <p:cNvGrpSpPr/>
          <p:nvPr/>
        </p:nvGrpSpPr>
        <p:grpSpPr>
          <a:xfrm>
            <a:off x="14180560" y="0"/>
            <a:ext cx="4107440" cy="10287000"/>
            <a:chOff x="0" y="0"/>
            <a:chExt cx="1498405" cy="3752725"/>
          </a:xfrm>
        </p:grpSpPr>
        <p:sp>
          <p:nvSpPr>
            <p:cNvPr id="3" name="Freeform 3"/>
            <p:cNvSpPr/>
            <p:nvPr/>
          </p:nvSpPr>
          <p:spPr>
            <a:xfrm>
              <a:off x="0" y="0"/>
              <a:ext cx="1498405" cy="3752726"/>
            </a:xfrm>
            <a:custGeom>
              <a:avLst/>
              <a:gdLst/>
              <a:ahLst/>
              <a:cxnLst/>
              <a:rect l="l" t="t" r="r" b="b"/>
              <a:pathLst>
                <a:path w="1498405" h="3752726">
                  <a:moveTo>
                    <a:pt x="0" y="0"/>
                  </a:moveTo>
                  <a:lnTo>
                    <a:pt x="1498405" y="0"/>
                  </a:lnTo>
                  <a:lnTo>
                    <a:pt x="1498405" y="3752726"/>
                  </a:lnTo>
                  <a:lnTo>
                    <a:pt x="0" y="3752726"/>
                  </a:lnTo>
                  <a:close/>
                </a:path>
              </a:pathLst>
            </a:custGeom>
            <a:solidFill>
              <a:srgbClr val="FFC700"/>
            </a:solidFill>
          </p:spPr>
          <p:txBody>
            <a:bodyPr/>
            <a:lstStyle/>
            <a:p>
              <a:endParaRPr lang="en-ID"/>
            </a:p>
          </p:txBody>
        </p:sp>
      </p:grpSp>
      <p:sp>
        <p:nvSpPr>
          <p:cNvPr id="4" name="Freeform 4"/>
          <p:cNvSpPr/>
          <p:nvPr/>
        </p:nvSpPr>
        <p:spPr>
          <a:xfrm>
            <a:off x="15572840" y="9067152"/>
            <a:ext cx="1282089" cy="191148"/>
          </a:xfrm>
          <a:custGeom>
            <a:avLst/>
            <a:gdLst/>
            <a:ahLst/>
            <a:cxnLst/>
            <a:rect l="l" t="t" r="r" b="b"/>
            <a:pathLst>
              <a:path w="1282089" h="191148">
                <a:moveTo>
                  <a:pt x="0" y="0"/>
                </a:moveTo>
                <a:lnTo>
                  <a:pt x="1282089" y="0"/>
                </a:lnTo>
                <a:lnTo>
                  <a:pt x="1282089" y="191148"/>
                </a:lnTo>
                <a:lnTo>
                  <a:pt x="0" y="191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1237844" y="9603398"/>
            <a:ext cx="3909316" cy="1989503"/>
            <a:chOff x="0" y="0"/>
            <a:chExt cx="1426129" cy="725776"/>
          </a:xfrm>
        </p:grpSpPr>
        <p:sp>
          <p:nvSpPr>
            <p:cNvPr id="6" name="Freeform 6"/>
            <p:cNvSpPr/>
            <p:nvPr/>
          </p:nvSpPr>
          <p:spPr>
            <a:xfrm>
              <a:off x="0" y="0"/>
              <a:ext cx="1426129" cy="725776"/>
            </a:xfrm>
            <a:custGeom>
              <a:avLst/>
              <a:gdLst/>
              <a:ahLst/>
              <a:cxnLst/>
              <a:rect l="l" t="t" r="r" b="b"/>
              <a:pathLst>
                <a:path w="1426129" h="725776">
                  <a:moveTo>
                    <a:pt x="0" y="0"/>
                  </a:moveTo>
                  <a:lnTo>
                    <a:pt x="1426129" y="0"/>
                  </a:lnTo>
                  <a:lnTo>
                    <a:pt x="1426129" y="725776"/>
                  </a:lnTo>
                  <a:lnTo>
                    <a:pt x="0" y="725776"/>
                  </a:lnTo>
                  <a:close/>
                </a:path>
              </a:pathLst>
            </a:custGeom>
            <a:solidFill>
              <a:srgbClr val="FFC700"/>
            </a:solidFill>
          </p:spPr>
          <p:txBody>
            <a:bodyPr/>
            <a:lstStyle/>
            <a:p>
              <a:endParaRPr lang="en-ID"/>
            </a:p>
          </p:txBody>
        </p:sp>
      </p:grpSp>
      <p:sp>
        <p:nvSpPr>
          <p:cNvPr id="7" name="Freeform 7"/>
          <p:cNvSpPr/>
          <p:nvPr/>
        </p:nvSpPr>
        <p:spPr>
          <a:xfrm>
            <a:off x="14180560" y="0"/>
            <a:ext cx="4107440" cy="4020157"/>
          </a:xfrm>
          <a:custGeom>
            <a:avLst/>
            <a:gdLst/>
            <a:ahLst/>
            <a:cxnLst/>
            <a:rect l="l" t="t" r="r" b="b"/>
            <a:pathLst>
              <a:path w="4107440" h="4020157">
                <a:moveTo>
                  <a:pt x="0" y="0"/>
                </a:moveTo>
                <a:lnTo>
                  <a:pt x="4107440" y="0"/>
                </a:lnTo>
                <a:lnTo>
                  <a:pt x="4107440" y="4020157"/>
                </a:lnTo>
                <a:lnTo>
                  <a:pt x="0" y="40201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Freeform 8"/>
          <p:cNvSpPr/>
          <p:nvPr/>
        </p:nvSpPr>
        <p:spPr>
          <a:xfrm>
            <a:off x="595303" y="3204354"/>
            <a:ext cx="2597200" cy="4911961"/>
          </a:xfrm>
          <a:custGeom>
            <a:avLst/>
            <a:gdLst/>
            <a:ahLst/>
            <a:cxnLst/>
            <a:rect l="l" t="t" r="r" b="b"/>
            <a:pathLst>
              <a:path w="2597200" h="4911961">
                <a:moveTo>
                  <a:pt x="0" y="0"/>
                </a:moveTo>
                <a:lnTo>
                  <a:pt x="2597200" y="0"/>
                </a:lnTo>
                <a:lnTo>
                  <a:pt x="2597200" y="4911962"/>
                </a:lnTo>
                <a:lnTo>
                  <a:pt x="0" y="49119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4180560" y="4283294"/>
            <a:ext cx="5497060" cy="4397648"/>
          </a:xfrm>
          <a:custGeom>
            <a:avLst/>
            <a:gdLst/>
            <a:ahLst/>
            <a:cxnLst/>
            <a:rect l="l" t="t" r="r" b="b"/>
            <a:pathLst>
              <a:path w="5497060" h="4397648">
                <a:moveTo>
                  <a:pt x="0" y="0"/>
                </a:moveTo>
                <a:lnTo>
                  <a:pt x="5497060" y="0"/>
                </a:lnTo>
                <a:lnTo>
                  <a:pt x="5497060" y="4397648"/>
                </a:lnTo>
                <a:lnTo>
                  <a:pt x="0" y="4397648"/>
                </a:lnTo>
                <a:lnTo>
                  <a:pt x="0" y="0"/>
                </a:lnTo>
                <a:close/>
              </a:path>
            </a:pathLst>
          </a:custGeom>
          <a:blipFill>
            <a:blip r:embed="rId8"/>
            <a:stretch>
              <a:fillRect/>
            </a:stretch>
          </a:blipFill>
        </p:spPr>
        <p:txBody>
          <a:bodyPr/>
          <a:lstStyle/>
          <a:p>
            <a:endParaRPr lang="en-ID"/>
          </a:p>
        </p:txBody>
      </p:sp>
      <p:sp>
        <p:nvSpPr>
          <p:cNvPr id="10" name="TextBox 10"/>
          <p:cNvSpPr txBox="1"/>
          <p:nvPr/>
        </p:nvSpPr>
        <p:spPr>
          <a:xfrm>
            <a:off x="319849" y="464329"/>
            <a:ext cx="4827312" cy="2740025"/>
          </a:xfrm>
          <a:prstGeom prst="rect">
            <a:avLst/>
          </a:prstGeom>
        </p:spPr>
        <p:txBody>
          <a:bodyPr lIns="0" tIns="0" rIns="0" bIns="0" rtlCol="0" anchor="t">
            <a:spAutoFit/>
          </a:bodyPr>
          <a:lstStyle/>
          <a:p>
            <a:pPr algn="l">
              <a:lnSpc>
                <a:spcPts val="7150"/>
              </a:lnSpc>
            </a:pPr>
            <a:r>
              <a:rPr lang="en-US" sz="6500" b="1">
                <a:solidFill>
                  <a:srgbClr val="231F20"/>
                </a:solidFill>
                <a:latin typeface="Oswald Bold"/>
                <a:ea typeface="Oswald Bold"/>
                <a:cs typeface="Oswald Bold"/>
                <a:sym typeface="Oswald Bold"/>
              </a:rPr>
              <a:t>MANFAAT PROYEK PERUBAHAN</a:t>
            </a:r>
          </a:p>
        </p:txBody>
      </p:sp>
      <p:sp>
        <p:nvSpPr>
          <p:cNvPr id="11" name="TextBox 11"/>
          <p:cNvSpPr txBox="1"/>
          <p:nvPr/>
        </p:nvSpPr>
        <p:spPr>
          <a:xfrm>
            <a:off x="4598364" y="687849"/>
            <a:ext cx="8986686" cy="3422120"/>
          </a:xfrm>
          <a:prstGeom prst="rect">
            <a:avLst/>
          </a:prstGeom>
        </p:spPr>
        <p:txBody>
          <a:bodyPr lIns="0" tIns="0" rIns="0" bIns="0" rtlCol="0" anchor="t">
            <a:spAutoFit/>
          </a:bodyPr>
          <a:lstStyle/>
          <a:p>
            <a:pPr algn="l">
              <a:lnSpc>
                <a:spcPts val="3004"/>
              </a:lnSpc>
            </a:pPr>
            <a:r>
              <a:rPr lang="en-US" sz="2145">
                <a:solidFill>
                  <a:srgbClr val="14130D"/>
                </a:solidFill>
                <a:latin typeface="Noto Serif"/>
                <a:ea typeface="Noto Serif"/>
                <a:cs typeface="Noto Serif"/>
                <a:sym typeface="Noto Serif"/>
              </a:rPr>
              <a:t>1)JANGKA PENDEK</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MENCIPTAKAN BUDAYA TERTIB ADMINISTRASI YANG BERSIFAT   EFEKTIF,  EFISIEN, VALID DANAKUNTABEL PADA BIDLABFOR;</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MEMUDAHKAN PERSONEL UNTUK MELAKUKAN PEMERIKSAAN  PERKARA  DI BIDLABFOR SECARA TEPAT WAKTU;</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MEMUDAHKAN PENYIDIK DALAM PENANGANAN PERKARA</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EFISIENSI WAKTU BAGI PARA PENYIDIK DALAM PEMERIKSAAN PERKARA;</a:t>
            </a:r>
          </a:p>
          <a:p>
            <a:pPr algn="l">
              <a:lnSpc>
                <a:spcPts val="3004"/>
              </a:lnSpc>
            </a:pPr>
            <a:endParaRPr lang="en-US" sz="2145">
              <a:solidFill>
                <a:srgbClr val="14130D"/>
              </a:solidFill>
              <a:latin typeface="Noto Serif"/>
              <a:ea typeface="Noto Serif"/>
              <a:cs typeface="Noto Serif"/>
              <a:sym typeface="Noto Serif"/>
            </a:endParaRPr>
          </a:p>
        </p:txBody>
      </p:sp>
      <p:sp>
        <p:nvSpPr>
          <p:cNvPr id="12" name="TextBox 12"/>
          <p:cNvSpPr txBox="1"/>
          <p:nvPr/>
        </p:nvSpPr>
        <p:spPr>
          <a:xfrm>
            <a:off x="4598364" y="3431883"/>
            <a:ext cx="9582196" cy="4184120"/>
          </a:xfrm>
          <a:prstGeom prst="rect">
            <a:avLst/>
          </a:prstGeom>
        </p:spPr>
        <p:txBody>
          <a:bodyPr lIns="0" tIns="0" rIns="0" bIns="0" rtlCol="0" anchor="t">
            <a:spAutoFit/>
          </a:bodyPr>
          <a:lstStyle/>
          <a:p>
            <a:pPr algn="l">
              <a:lnSpc>
                <a:spcPts val="3004"/>
              </a:lnSpc>
            </a:pPr>
            <a:endParaRPr/>
          </a:p>
          <a:p>
            <a:pPr algn="l">
              <a:lnSpc>
                <a:spcPts val="3004"/>
              </a:lnSpc>
            </a:pPr>
            <a:r>
              <a:rPr lang="en-US" sz="2145">
                <a:solidFill>
                  <a:srgbClr val="14130D"/>
                </a:solidFill>
                <a:latin typeface="Noto Serif"/>
                <a:ea typeface="Noto Serif"/>
                <a:cs typeface="Noto Serif"/>
                <a:sym typeface="Noto Serif"/>
              </a:rPr>
              <a:t>2)JANGKA MENENGAH</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MEMBERIKAN KEMUDAHAN DAN PERCEPATAN  TERHADAP  KEBUTUHAN  DATA  INFOMASI TERKAIT PEMERIKSAAN  PERKARA YANG  DIBUTUHKAN OLEH PENYIDIK WILAYAH.</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MENGURANGI RESIKO SERTA MEMUNGKINKAN PEMERIKSA  MELAKUKAN PEKERJAAN DENGAN BENAR DAN SESUAI DENGAN  PROSEDUR;</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MEMPERCEPAT PENGECEKAN DAN PENDATAAN PERKARA PER  TAHUN</a:t>
            </a:r>
          </a:p>
          <a:p>
            <a:pPr algn="l">
              <a:lnSpc>
                <a:spcPts val="3004"/>
              </a:lnSpc>
            </a:pPr>
            <a:endParaRPr lang="en-US" sz="2145">
              <a:solidFill>
                <a:srgbClr val="14130D"/>
              </a:solidFill>
              <a:latin typeface="Noto Serif"/>
              <a:ea typeface="Noto Serif"/>
              <a:cs typeface="Noto Serif"/>
              <a:sym typeface="Noto Serif"/>
            </a:endParaRPr>
          </a:p>
        </p:txBody>
      </p:sp>
      <p:sp>
        <p:nvSpPr>
          <p:cNvPr id="13" name="TextBox 13"/>
          <p:cNvSpPr txBox="1"/>
          <p:nvPr/>
        </p:nvSpPr>
        <p:spPr>
          <a:xfrm>
            <a:off x="4598364" y="7327070"/>
            <a:ext cx="7979709" cy="2660120"/>
          </a:xfrm>
          <a:prstGeom prst="rect">
            <a:avLst/>
          </a:prstGeom>
        </p:spPr>
        <p:txBody>
          <a:bodyPr lIns="0" tIns="0" rIns="0" bIns="0" rtlCol="0" anchor="t">
            <a:spAutoFit/>
          </a:bodyPr>
          <a:lstStyle/>
          <a:p>
            <a:pPr algn="l">
              <a:lnSpc>
                <a:spcPts val="3004"/>
              </a:lnSpc>
            </a:pPr>
            <a:r>
              <a:rPr lang="en-US" sz="2145">
                <a:solidFill>
                  <a:srgbClr val="14130D"/>
                </a:solidFill>
                <a:latin typeface="Noto Serif"/>
                <a:ea typeface="Noto Serif"/>
                <a:cs typeface="Noto Serif"/>
                <a:sym typeface="Noto Serif"/>
              </a:rPr>
              <a:t>3)    JANGKA PANJANG</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DAPAT MEMPERTAHANKAN AKREDITASI PADA BIDLABFOR MENDUKUNG PROGRAM PRIORITAS KAPOLRI KE-9, </a:t>
            </a:r>
          </a:p>
          <a:p>
            <a:pPr marL="463292" lvl="1" indent="-231646" algn="l">
              <a:lnSpc>
                <a:spcPts val="3004"/>
              </a:lnSpc>
              <a:buFont typeface="Arial"/>
              <a:buChar char="•"/>
            </a:pPr>
            <a:r>
              <a:rPr lang="en-US" sz="2145">
                <a:solidFill>
                  <a:srgbClr val="14130D"/>
                </a:solidFill>
                <a:latin typeface="Noto Serif"/>
                <a:ea typeface="Noto Serif"/>
                <a:cs typeface="Noto Serif"/>
                <a:sym typeface="Noto Serif"/>
              </a:rPr>
              <a:t>MENINGKATKAN  KEMAMPUAN PENYIDIK, DOKPOL, LABFOR DAN SERTIFIKASI PENYIDIK</a:t>
            </a:r>
          </a:p>
          <a:p>
            <a:pPr algn="l">
              <a:lnSpc>
                <a:spcPts val="3004"/>
              </a:lnSpc>
            </a:pPr>
            <a:endParaRPr lang="en-US" sz="2145">
              <a:solidFill>
                <a:srgbClr val="14130D"/>
              </a:solidFill>
              <a:latin typeface="Noto Serif"/>
              <a:ea typeface="Noto Serif"/>
              <a:cs typeface="Noto Serif"/>
              <a:sym typeface="Noto Serif"/>
            </a:endParaRP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492228" y="3442302"/>
            <a:ext cx="22166977" cy="6892554"/>
            <a:chOff x="0" y="0"/>
            <a:chExt cx="1995893" cy="620599"/>
          </a:xfrm>
        </p:grpSpPr>
        <p:sp>
          <p:nvSpPr>
            <p:cNvPr id="4" name="Freeform 4"/>
            <p:cNvSpPr/>
            <p:nvPr/>
          </p:nvSpPr>
          <p:spPr>
            <a:xfrm>
              <a:off x="0" y="0"/>
              <a:ext cx="1995893" cy="620599"/>
            </a:xfrm>
            <a:custGeom>
              <a:avLst/>
              <a:gdLst/>
              <a:ahLst/>
              <a:cxnLst/>
              <a:rect l="l" t="t" r="r" b="b"/>
              <a:pathLst>
                <a:path w="1995893" h="620599">
                  <a:moveTo>
                    <a:pt x="203200" y="0"/>
                  </a:moveTo>
                  <a:lnTo>
                    <a:pt x="1995893" y="0"/>
                  </a:lnTo>
                  <a:lnTo>
                    <a:pt x="1792693" y="620599"/>
                  </a:lnTo>
                  <a:lnTo>
                    <a:pt x="0" y="620599"/>
                  </a:lnTo>
                  <a:lnTo>
                    <a:pt x="203200" y="0"/>
                  </a:lnTo>
                  <a:close/>
                </a:path>
              </a:pathLst>
            </a:custGeom>
            <a:solidFill>
              <a:srgbClr val="2F4F66"/>
            </a:solidFill>
          </p:spPr>
          <p:txBody>
            <a:bodyPr/>
            <a:lstStyle/>
            <a:p>
              <a:endParaRPr lang="en-ID"/>
            </a:p>
          </p:txBody>
        </p:sp>
        <p:sp>
          <p:nvSpPr>
            <p:cNvPr id="5" name="TextBox 5"/>
            <p:cNvSpPr txBox="1"/>
            <p:nvPr/>
          </p:nvSpPr>
          <p:spPr>
            <a:xfrm>
              <a:off x="101600" y="-38100"/>
              <a:ext cx="1792693" cy="6586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203655" y="-1016651"/>
            <a:ext cx="5501646" cy="5246370"/>
            <a:chOff x="-91440" y="-38100"/>
            <a:chExt cx="5556250" cy="5298440"/>
          </a:xfrm>
        </p:grpSpPr>
        <p:sp>
          <p:nvSpPr>
            <p:cNvPr id="7" name="Freeform 7"/>
            <p:cNvSpPr/>
            <p:nvPr/>
          </p:nvSpPr>
          <p:spPr>
            <a:xfrm>
              <a:off x="0" y="0"/>
              <a:ext cx="5556250" cy="5298440"/>
            </a:xfrm>
            <a:custGeom>
              <a:avLst/>
              <a:gdLst/>
              <a:ahLst/>
              <a:cxnLst/>
              <a:rect l="l" t="t" r="r" b="b"/>
              <a:pathLst>
                <a:path w="5556250" h="5298440">
                  <a:moveTo>
                    <a:pt x="5316220" y="3281680"/>
                  </a:moveTo>
                  <a:cubicBezTo>
                    <a:pt x="5212080" y="3348990"/>
                    <a:pt x="5087620" y="3375660"/>
                    <a:pt x="4966970" y="3406140"/>
                  </a:cubicBezTo>
                  <a:cubicBezTo>
                    <a:pt x="4390390" y="3549650"/>
                    <a:pt x="4117340" y="4084320"/>
                    <a:pt x="4137660" y="4641850"/>
                  </a:cubicBezTo>
                  <a:cubicBezTo>
                    <a:pt x="4150360" y="4979670"/>
                    <a:pt x="3902710" y="5289550"/>
                    <a:pt x="3550920" y="5293360"/>
                  </a:cubicBezTo>
                  <a:cubicBezTo>
                    <a:pt x="3086100" y="5298440"/>
                    <a:pt x="2981960" y="4867910"/>
                    <a:pt x="2791460" y="4533900"/>
                  </a:cubicBezTo>
                  <a:cubicBezTo>
                    <a:pt x="2664460" y="4312920"/>
                    <a:pt x="2406650" y="3925570"/>
                    <a:pt x="2124710" y="3947160"/>
                  </a:cubicBezTo>
                  <a:cubicBezTo>
                    <a:pt x="1874520" y="3966210"/>
                    <a:pt x="1619250" y="3868420"/>
                    <a:pt x="1445260" y="3688080"/>
                  </a:cubicBezTo>
                  <a:cubicBezTo>
                    <a:pt x="1248410" y="3483610"/>
                    <a:pt x="1154430" y="3161030"/>
                    <a:pt x="1225550" y="2884170"/>
                  </a:cubicBezTo>
                  <a:cubicBezTo>
                    <a:pt x="1376680" y="2293620"/>
                    <a:pt x="1560830" y="1629410"/>
                    <a:pt x="1287780" y="1043940"/>
                  </a:cubicBezTo>
                  <a:cubicBezTo>
                    <a:pt x="1158240" y="765810"/>
                    <a:pt x="1226820" y="422910"/>
                    <a:pt x="1454150" y="217170"/>
                  </a:cubicBezTo>
                  <a:cubicBezTo>
                    <a:pt x="1624330" y="63500"/>
                    <a:pt x="1832610" y="0"/>
                    <a:pt x="2056130" y="60960"/>
                  </a:cubicBezTo>
                  <a:cubicBezTo>
                    <a:pt x="2353310" y="140970"/>
                    <a:pt x="2597150" y="372110"/>
                    <a:pt x="2833370" y="557530"/>
                  </a:cubicBezTo>
                  <a:cubicBezTo>
                    <a:pt x="3060700" y="735330"/>
                    <a:pt x="3280410" y="853440"/>
                    <a:pt x="3554730" y="939800"/>
                  </a:cubicBezTo>
                  <a:cubicBezTo>
                    <a:pt x="3975100" y="1071880"/>
                    <a:pt x="4701540" y="1240790"/>
                    <a:pt x="4702810" y="1802130"/>
                  </a:cubicBezTo>
                  <a:cubicBezTo>
                    <a:pt x="4704080" y="2252980"/>
                    <a:pt x="5096510" y="2312670"/>
                    <a:pt x="5359400" y="2606040"/>
                  </a:cubicBezTo>
                  <a:cubicBezTo>
                    <a:pt x="5556250" y="2786380"/>
                    <a:pt x="5547360" y="3133090"/>
                    <a:pt x="5316220" y="3281680"/>
                  </a:cubicBezTo>
                  <a:close/>
                  <a:moveTo>
                    <a:pt x="1308100" y="2061210"/>
                  </a:moveTo>
                  <a:cubicBezTo>
                    <a:pt x="1313180" y="1946910"/>
                    <a:pt x="1263650" y="1832610"/>
                    <a:pt x="1174750" y="1755140"/>
                  </a:cubicBezTo>
                  <a:cubicBezTo>
                    <a:pt x="1167130" y="1748790"/>
                    <a:pt x="1159510" y="1742440"/>
                    <a:pt x="1150620" y="1736090"/>
                  </a:cubicBezTo>
                  <a:cubicBezTo>
                    <a:pt x="1099820" y="1697990"/>
                    <a:pt x="1040130" y="1681480"/>
                    <a:pt x="1014730" y="1616710"/>
                  </a:cubicBezTo>
                  <a:cubicBezTo>
                    <a:pt x="991870" y="1557020"/>
                    <a:pt x="1002030" y="1489710"/>
                    <a:pt x="1000760" y="1428750"/>
                  </a:cubicBezTo>
                  <a:cubicBezTo>
                    <a:pt x="995680" y="1193800"/>
                    <a:pt x="802640" y="996950"/>
                    <a:pt x="567690" y="986790"/>
                  </a:cubicBezTo>
                  <a:cubicBezTo>
                    <a:pt x="242570" y="972820"/>
                    <a:pt x="0" y="1316990"/>
                    <a:pt x="124460" y="1619250"/>
                  </a:cubicBezTo>
                  <a:cubicBezTo>
                    <a:pt x="165100" y="1718310"/>
                    <a:pt x="245110" y="1805940"/>
                    <a:pt x="346710" y="1844040"/>
                  </a:cubicBezTo>
                  <a:cubicBezTo>
                    <a:pt x="406400" y="1865630"/>
                    <a:pt x="554990" y="1838960"/>
                    <a:pt x="582930" y="1915160"/>
                  </a:cubicBezTo>
                  <a:cubicBezTo>
                    <a:pt x="588010" y="1930400"/>
                    <a:pt x="584200" y="1946910"/>
                    <a:pt x="581660" y="1962150"/>
                  </a:cubicBezTo>
                  <a:cubicBezTo>
                    <a:pt x="570230" y="2011680"/>
                    <a:pt x="556260" y="2065020"/>
                    <a:pt x="556260" y="2115820"/>
                  </a:cubicBezTo>
                  <a:cubicBezTo>
                    <a:pt x="556260" y="2330450"/>
                    <a:pt x="728980" y="2433320"/>
                    <a:pt x="946150" y="2424430"/>
                  </a:cubicBezTo>
                  <a:cubicBezTo>
                    <a:pt x="1092200" y="2418080"/>
                    <a:pt x="1225550" y="2321560"/>
                    <a:pt x="1281430" y="2186940"/>
                  </a:cubicBezTo>
                  <a:cubicBezTo>
                    <a:pt x="1297940" y="2145030"/>
                    <a:pt x="1306830" y="2103120"/>
                    <a:pt x="1308100" y="2061210"/>
                  </a:cubicBezTo>
                  <a:close/>
                </a:path>
              </a:pathLst>
            </a:custGeom>
            <a:blipFill>
              <a:blip r:embed="rId3"/>
              <a:stretch>
                <a:fillRect l="-34211" r="-11656"/>
              </a:stretch>
            </a:blipFill>
          </p:spPr>
          <p:txBody>
            <a:bodyPr/>
            <a:lstStyle/>
            <a:p>
              <a:endParaRPr lang="en-ID"/>
            </a:p>
          </p:txBody>
        </p:sp>
      </p:grpSp>
      <p:grpSp>
        <p:nvGrpSpPr>
          <p:cNvPr id="8" name="Group 8"/>
          <p:cNvGrpSpPr/>
          <p:nvPr/>
        </p:nvGrpSpPr>
        <p:grpSpPr>
          <a:xfrm>
            <a:off x="12828725" y="-1016651"/>
            <a:ext cx="3590914" cy="4353927"/>
            <a:chOff x="-11430" y="-43180"/>
            <a:chExt cx="4028440" cy="4884420"/>
          </a:xfrm>
        </p:grpSpPr>
        <p:sp>
          <p:nvSpPr>
            <p:cNvPr id="9" name="Freeform 9"/>
            <p:cNvSpPr/>
            <p:nvPr/>
          </p:nvSpPr>
          <p:spPr>
            <a:xfrm>
              <a:off x="0" y="0"/>
              <a:ext cx="4028440" cy="4884420"/>
            </a:xfrm>
            <a:custGeom>
              <a:avLst/>
              <a:gdLst/>
              <a:ahLst/>
              <a:cxnLst/>
              <a:rect l="l" t="t" r="r" b="b"/>
              <a:pathLst>
                <a:path w="4028440" h="4884420">
                  <a:moveTo>
                    <a:pt x="2239010" y="48260"/>
                  </a:moveTo>
                  <a:cubicBezTo>
                    <a:pt x="2241550" y="48260"/>
                    <a:pt x="2242820" y="48260"/>
                    <a:pt x="2245360" y="46990"/>
                  </a:cubicBezTo>
                  <a:cubicBezTo>
                    <a:pt x="2651760" y="0"/>
                    <a:pt x="2940050" y="330200"/>
                    <a:pt x="2861310" y="721360"/>
                  </a:cubicBezTo>
                  <a:cubicBezTo>
                    <a:pt x="2804160" y="1005840"/>
                    <a:pt x="2641600" y="1261110"/>
                    <a:pt x="2851150" y="1526540"/>
                  </a:cubicBezTo>
                  <a:cubicBezTo>
                    <a:pt x="2945130" y="1644650"/>
                    <a:pt x="3068320" y="1734820"/>
                    <a:pt x="3171190" y="1846580"/>
                  </a:cubicBezTo>
                  <a:cubicBezTo>
                    <a:pt x="3451860" y="2150110"/>
                    <a:pt x="3256280" y="2495550"/>
                    <a:pt x="3365500" y="2847340"/>
                  </a:cubicBezTo>
                  <a:cubicBezTo>
                    <a:pt x="3388360" y="2919730"/>
                    <a:pt x="3432810" y="2981960"/>
                    <a:pt x="3482340" y="3040380"/>
                  </a:cubicBezTo>
                  <a:cubicBezTo>
                    <a:pt x="3643630" y="3229610"/>
                    <a:pt x="3854450" y="3376930"/>
                    <a:pt x="3940810" y="3619500"/>
                  </a:cubicBezTo>
                  <a:cubicBezTo>
                    <a:pt x="4028440" y="3864610"/>
                    <a:pt x="3999230" y="4146550"/>
                    <a:pt x="3870960" y="4372610"/>
                  </a:cubicBezTo>
                  <a:cubicBezTo>
                    <a:pt x="3639820" y="4780280"/>
                    <a:pt x="3139440" y="4884420"/>
                    <a:pt x="2705100" y="4829810"/>
                  </a:cubicBezTo>
                  <a:cubicBezTo>
                    <a:pt x="2311400" y="4779010"/>
                    <a:pt x="1991360" y="4625340"/>
                    <a:pt x="1700530" y="4354830"/>
                  </a:cubicBezTo>
                  <a:cubicBezTo>
                    <a:pt x="1619250" y="4278630"/>
                    <a:pt x="1539240" y="4164330"/>
                    <a:pt x="1436370" y="4119880"/>
                  </a:cubicBezTo>
                  <a:cubicBezTo>
                    <a:pt x="1310640" y="4065270"/>
                    <a:pt x="1193800" y="4138930"/>
                    <a:pt x="1079500" y="4188460"/>
                  </a:cubicBezTo>
                  <a:cubicBezTo>
                    <a:pt x="429260" y="4470400"/>
                    <a:pt x="302260" y="3540760"/>
                    <a:pt x="372110" y="3115310"/>
                  </a:cubicBezTo>
                  <a:cubicBezTo>
                    <a:pt x="424180" y="2796540"/>
                    <a:pt x="398780" y="2505710"/>
                    <a:pt x="274320" y="2204720"/>
                  </a:cubicBezTo>
                  <a:cubicBezTo>
                    <a:pt x="170180" y="1944370"/>
                    <a:pt x="0" y="1676400"/>
                    <a:pt x="11430" y="1386840"/>
                  </a:cubicBezTo>
                  <a:cubicBezTo>
                    <a:pt x="21590" y="1145540"/>
                    <a:pt x="134620" y="905510"/>
                    <a:pt x="359410" y="796290"/>
                  </a:cubicBezTo>
                  <a:cubicBezTo>
                    <a:pt x="548640" y="703580"/>
                    <a:pt x="753110" y="722630"/>
                    <a:pt x="932180" y="824230"/>
                  </a:cubicBezTo>
                  <a:cubicBezTo>
                    <a:pt x="1029970" y="878840"/>
                    <a:pt x="1130300" y="941070"/>
                    <a:pt x="1242060" y="942340"/>
                  </a:cubicBezTo>
                  <a:cubicBezTo>
                    <a:pt x="1510030" y="946150"/>
                    <a:pt x="1637030" y="654050"/>
                    <a:pt x="1748790" y="458470"/>
                  </a:cubicBezTo>
                  <a:cubicBezTo>
                    <a:pt x="1861820" y="261620"/>
                    <a:pt x="1997710" y="80010"/>
                    <a:pt x="2239010" y="48260"/>
                  </a:cubicBezTo>
                  <a:close/>
                </a:path>
              </a:pathLst>
            </a:custGeom>
            <a:blipFill>
              <a:blip r:embed="rId3"/>
              <a:stretch>
                <a:fillRect r="-81035"/>
              </a:stretch>
            </a:blipFill>
          </p:spPr>
          <p:txBody>
            <a:bodyPr/>
            <a:lstStyle/>
            <a:p>
              <a:endParaRPr lang="en-ID"/>
            </a:p>
          </p:txBody>
        </p:sp>
      </p:grpSp>
      <p:sp>
        <p:nvSpPr>
          <p:cNvPr id="10" name="Freeform 10"/>
          <p:cNvSpPr/>
          <p:nvPr/>
        </p:nvSpPr>
        <p:spPr>
          <a:xfrm>
            <a:off x="15896607" y="1028700"/>
            <a:ext cx="3390806" cy="4761064"/>
          </a:xfrm>
          <a:custGeom>
            <a:avLst/>
            <a:gdLst/>
            <a:ahLst/>
            <a:cxnLst/>
            <a:rect l="l" t="t" r="r" b="b"/>
            <a:pathLst>
              <a:path w="3390806" h="4761064">
                <a:moveTo>
                  <a:pt x="0" y="0"/>
                </a:moveTo>
                <a:lnTo>
                  <a:pt x="3390807" y="0"/>
                </a:lnTo>
                <a:lnTo>
                  <a:pt x="3390807" y="4761064"/>
                </a:lnTo>
                <a:lnTo>
                  <a:pt x="0" y="4761064"/>
                </a:lnTo>
                <a:lnTo>
                  <a:pt x="0" y="0"/>
                </a:lnTo>
                <a:close/>
              </a:path>
            </a:pathLst>
          </a:custGeom>
          <a:blipFill>
            <a:blip r:embed="rId4">
              <a:alphaModFix amt="84000"/>
            </a:blip>
            <a:stretch>
              <a:fillRect l="-163950" t="-42401" r="-3291" b="-344"/>
            </a:stretch>
          </a:blipFill>
        </p:spPr>
        <p:txBody>
          <a:bodyPr/>
          <a:lstStyle/>
          <a:p>
            <a:endParaRPr lang="en-ID"/>
          </a:p>
        </p:txBody>
      </p:sp>
      <p:sp>
        <p:nvSpPr>
          <p:cNvPr id="11" name="TextBox 11"/>
          <p:cNvSpPr txBox="1"/>
          <p:nvPr/>
        </p:nvSpPr>
        <p:spPr>
          <a:xfrm>
            <a:off x="156303" y="414514"/>
            <a:ext cx="11527605" cy="2326890"/>
          </a:xfrm>
          <a:prstGeom prst="rect">
            <a:avLst/>
          </a:prstGeom>
        </p:spPr>
        <p:txBody>
          <a:bodyPr lIns="0" tIns="0" rIns="0" bIns="0" rtlCol="0" anchor="t">
            <a:spAutoFit/>
          </a:bodyPr>
          <a:lstStyle/>
          <a:p>
            <a:pPr algn="l">
              <a:lnSpc>
                <a:spcPts val="9248"/>
              </a:lnSpc>
            </a:pPr>
            <a:r>
              <a:rPr lang="en-US" sz="7225" b="1">
                <a:solidFill>
                  <a:srgbClr val="CF7600"/>
                </a:solidFill>
                <a:latin typeface="Montserrat Classic Bold"/>
                <a:ea typeface="Montserrat Classic Bold"/>
                <a:cs typeface="Montserrat Classic Bold"/>
                <a:sym typeface="Montserrat Classic Bold"/>
              </a:rPr>
              <a:t>TAHAPAN PERUBAHAN RENCANA STRATEGI  </a:t>
            </a:r>
          </a:p>
        </p:txBody>
      </p:sp>
      <p:sp>
        <p:nvSpPr>
          <p:cNvPr id="12" name="TextBox 12"/>
          <p:cNvSpPr txBox="1"/>
          <p:nvPr/>
        </p:nvSpPr>
        <p:spPr>
          <a:xfrm>
            <a:off x="1028700" y="3533610"/>
            <a:ext cx="4618569" cy="6342067"/>
          </a:xfrm>
          <a:prstGeom prst="rect">
            <a:avLst/>
          </a:prstGeom>
        </p:spPr>
        <p:txBody>
          <a:bodyPr lIns="0" tIns="0" rIns="0" bIns="0" rtlCol="0" anchor="t">
            <a:spAutoFit/>
          </a:bodyPr>
          <a:lstStyle/>
          <a:p>
            <a:pPr algn="just">
              <a:lnSpc>
                <a:spcPts val="2712"/>
              </a:lnSpc>
            </a:pPr>
            <a:r>
              <a:rPr lang="en-US" sz="1937" b="1">
                <a:solidFill>
                  <a:srgbClr val="FFFFFF"/>
                </a:solidFill>
                <a:latin typeface="Montserrat Bold"/>
                <a:ea typeface="Montserrat Bold"/>
                <a:cs typeface="Montserrat Bold"/>
                <a:sym typeface="Montserrat Bold"/>
              </a:rPr>
              <a:t>1.Tahapan Jangka Pendek</a:t>
            </a:r>
          </a:p>
          <a:p>
            <a:pPr algn="r">
              <a:lnSpc>
                <a:spcPts val="2712"/>
              </a:lnSpc>
            </a:pPr>
            <a:endParaRPr lang="en-US" sz="1937" b="1">
              <a:solidFill>
                <a:srgbClr val="FFFFFF"/>
              </a:solidFill>
              <a:latin typeface="Montserrat Bold"/>
              <a:ea typeface="Montserrat Bold"/>
              <a:cs typeface="Montserrat Bold"/>
              <a:sym typeface="Montserrat Bold"/>
            </a:endParaRPr>
          </a:p>
          <a:p>
            <a:pPr marL="388620" lvl="1" indent="-194310" algn="just">
              <a:lnSpc>
                <a:spcPts val="2520"/>
              </a:lnSpc>
              <a:buFont typeface="Arial"/>
              <a:buChar char="•"/>
            </a:pPr>
            <a:r>
              <a:rPr lang="en-US" sz="1800">
                <a:solidFill>
                  <a:srgbClr val="FFFFFF"/>
                </a:solidFill>
                <a:latin typeface="Montserrat"/>
                <a:ea typeface="Montserrat"/>
                <a:cs typeface="Montserrat"/>
                <a:sym typeface="Montserrat"/>
              </a:rPr>
              <a:t>pemeriksa tersertifikasi kemampuannya Personel optimal sehingga penyelesaiantepat, jumlah personel sesuai DSP dan tersedianya system informasi tentang tugas dan fungsi bidlabfor lebih baik</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Tersusunnya jukrah Kabidlabfor  Polda Jateng terkait  pengananan tindak pidana.</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Tersosialisasikannya buku   panduan SIAP POL bagi  personal dan penyidik.</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Terwujudnya PKS dengan   perguruan tinggi.</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Terimplementasinya SIAP POL  bagi personal dan penyidik.</a:t>
            </a:r>
          </a:p>
          <a:p>
            <a:pPr algn="just">
              <a:lnSpc>
                <a:spcPts val="2712"/>
              </a:lnSpc>
              <a:spcBef>
                <a:spcPct val="0"/>
              </a:spcBef>
            </a:pPr>
            <a:endParaRPr lang="en-US" sz="1937">
              <a:solidFill>
                <a:srgbClr val="FFFFFF"/>
              </a:solidFill>
              <a:latin typeface="Montserrat"/>
              <a:ea typeface="Montserrat"/>
              <a:cs typeface="Montserrat"/>
              <a:sym typeface="Montserrat"/>
            </a:endParaRPr>
          </a:p>
        </p:txBody>
      </p:sp>
      <p:sp>
        <p:nvSpPr>
          <p:cNvPr id="13" name="TextBox 13"/>
          <p:cNvSpPr txBox="1"/>
          <p:nvPr/>
        </p:nvSpPr>
        <p:spPr>
          <a:xfrm>
            <a:off x="11190628" y="3700224"/>
            <a:ext cx="4529081" cy="5141917"/>
          </a:xfrm>
          <a:prstGeom prst="rect">
            <a:avLst/>
          </a:prstGeom>
        </p:spPr>
        <p:txBody>
          <a:bodyPr lIns="0" tIns="0" rIns="0" bIns="0" rtlCol="0" anchor="t">
            <a:spAutoFit/>
          </a:bodyPr>
          <a:lstStyle/>
          <a:p>
            <a:pPr algn="just">
              <a:lnSpc>
                <a:spcPts val="2712"/>
              </a:lnSpc>
            </a:pPr>
            <a:r>
              <a:rPr lang="en-US" sz="1937" b="1">
                <a:solidFill>
                  <a:srgbClr val="FFFFFF"/>
                </a:solidFill>
                <a:latin typeface="Montserrat Bold"/>
                <a:ea typeface="Montserrat Bold"/>
                <a:cs typeface="Montserrat Bold"/>
                <a:sym typeface="Montserrat Bold"/>
              </a:rPr>
              <a:t>3.Tahapan Jangka Panjang</a:t>
            </a:r>
          </a:p>
          <a:p>
            <a:pPr algn="r">
              <a:lnSpc>
                <a:spcPts val="2712"/>
              </a:lnSpc>
            </a:pPr>
            <a:endParaRPr lang="en-US" sz="1937" b="1">
              <a:solidFill>
                <a:srgbClr val="FFFFFF"/>
              </a:solidFill>
              <a:latin typeface="Montserrat Bold"/>
              <a:ea typeface="Montserrat Bold"/>
              <a:cs typeface="Montserrat Bold"/>
              <a:sym typeface="Montserrat Bold"/>
            </a:endParaRP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Mengintergarsikan system   informasi SIAP POL dengan  system LABORATORY  INFORMASI SYSTEM (LIMS)  Puslabfor Polri sehingga terbentuk system  berkelanjutansetiap BidlabforPolda dengan  Puslabfor.</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Memberikan masukkan  kepada pimpinan untuk  dibentuknya Bidlabfor  Polda D.I.Yogyakarta</a:t>
            </a:r>
          </a:p>
          <a:p>
            <a:pPr algn="just">
              <a:lnSpc>
                <a:spcPts val="2712"/>
              </a:lnSpc>
              <a:spcBef>
                <a:spcPct val="0"/>
              </a:spcBef>
            </a:pPr>
            <a:endParaRPr lang="en-US" sz="1937">
              <a:solidFill>
                <a:srgbClr val="FFFFFF"/>
              </a:solidFill>
              <a:latin typeface="Montserrat"/>
              <a:ea typeface="Montserrat"/>
              <a:cs typeface="Montserrat"/>
              <a:sym typeface="Montserrat"/>
            </a:endParaRPr>
          </a:p>
        </p:txBody>
      </p:sp>
      <p:sp>
        <p:nvSpPr>
          <p:cNvPr id="14" name="TextBox 14"/>
          <p:cNvSpPr txBox="1"/>
          <p:nvPr/>
        </p:nvSpPr>
        <p:spPr>
          <a:xfrm>
            <a:off x="6528587" y="3700224"/>
            <a:ext cx="4105602" cy="5141917"/>
          </a:xfrm>
          <a:prstGeom prst="rect">
            <a:avLst/>
          </a:prstGeom>
        </p:spPr>
        <p:txBody>
          <a:bodyPr lIns="0" tIns="0" rIns="0" bIns="0" rtlCol="0" anchor="t">
            <a:spAutoFit/>
          </a:bodyPr>
          <a:lstStyle/>
          <a:p>
            <a:pPr algn="l">
              <a:lnSpc>
                <a:spcPts val="2712"/>
              </a:lnSpc>
            </a:pPr>
            <a:r>
              <a:rPr lang="en-US" sz="1937" b="1">
                <a:solidFill>
                  <a:srgbClr val="FFFFFF"/>
                </a:solidFill>
                <a:latin typeface="Montserrat Bold"/>
                <a:ea typeface="Montserrat Bold"/>
                <a:cs typeface="Montserrat Bold"/>
                <a:sym typeface="Montserrat Bold"/>
              </a:rPr>
              <a:t>2.Tahapan Jangka Menengah</a:t>
            </a:r>
          </a:p>
          <a:p>
            <a:pPr algn="r">
              <a:lnSpc>
                <a:spcPts val="2712"/>
              </a:lnSpc>
            </a:pPr>
            <a:endParaRPr lang="en-US" sz="1937" b="1">
              <a:solidFill>
                <a:srgbClr val="FFFFFF"/>
              </a:solidFill>
              <a:latin typeface="Montserrat Bold"/>
              <a:ea typeface="Montserrat Bold"/>
              <a:cs typeface="Montserrat Bold"/>
              <a:sym typeface="Montserrat Bold"/>
            </a:endParaRP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Melaksanakan pembaharuan  dan perawatan informasi  dalam system informasi  SIAP POL yang didukungan  anggaran satuan kerja.</a:t>
            </a:r>
          </a:p>
          <a:p>
            <a:pPr marL="418272" lvl="1" indent="-209136" algn="just">
              <a:lnSpc>
                <a:spcPts val="2712"/>
              </a:lnSpc>
              <a:buFont typeface="Arial"/>
              <a:buChar char="•"/>
            </a:pPr>
            <a:r>
              <a:rPr lang="en-US" sz="1937">
                <a:solidFill>
                  <a:srgbClr val="FFFFFF"/>
                </a:solidFill>
                <a:latin typeface="Montserrat"/>
                <a:ea typeface="Montserrat"/>
                <a:cs typeface="Montserrat"/>
                <a:sym typeface="Montserrat"/>
              </a:rPr>
              <a:t>Pengembangan secara  berkelanjutan system  informasi administrasi  pemeriksaan dan        penanganan perkara dengan  menambahkan fitur real  time TKP.</a:t>
            </a:r>
          </a:p>
          <a:p>
            <a:pPr algn="just">
              <a:lnSpc>
                <a:spcPts val="2712"/>
              </a:lnSpc>
              <a:spcBef>
                <a:spcPct val="0"/>
              </a:spcBef>
            </a:pPr>
            <a:endParaRPr lang="en-US" sz="1937">
              <a:solidFill>
                <a:srgbClr val="FFFFFF"/>
              </a:solidFill>
              <a:latin typeface="Montserrat"/>
              <a:ea typeface="Montserrat"/>
              <a:cs typeface="Montserrat"/>
              <a:sym typeface="Montserrat"/>
            </a:endParaRPr>
          </a:p>
        </p:txBody>
      </p:sp>
      <p:grpSp>
        <p:nvGrpSpPr>
          <p:cNvPr id="15" name="Group 15"/>
          <p:cNvGrpSpPr/>
          <p:nvPr/>
        </p:nvGrpSpPr>
        <p:grpSpPr>
          <a:xfrm>
            <a:off x="103134" y="45302"/>
            <a:ext cx="4816586" cy="764030"/>
            <a:chOff x="0" y="0"/>
            <a:chExt cx="6422115" cy="1018707"/>
          </a:xfrm>
        </p:grpSpPr>
        <p:sp>
          <p:nvSpPr>
            <p:cNvPr id="16" name="Freeform 16"/>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17" name="TextBox 17"/>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067305" y="727075"/>
            <a:ext cx="22156884" cy="10374254"/>
            <a:chOff x="0" y="0"/>
            <a:chExt cx="29542513" cy="13832339"/>
          </a:xfrm>
        </p:grpSpPr>
        <p:grpSp>
          <p:nvGrpSpPr>
            <p:cNvPr id="4" name="Group 4"/>
            <p:cNvGrpSpPr/>
            <p:nvPr/>
          </p:nvGrpSpPr>
          <p:grpSpPr>
            <a:xfrm>
              <a:off x="0" y="0"/>
              <a:ext cx="8534638" cy="6995160"/>
              <a:chOff x="0" y="0"/>
              <a:chExt cx="6350000" cy="5204587"/>
            </a:xfrm>
          </p:grpSpPr>
          <p:sp>
            <p:nvSpPr>
              <p:cNvPr id="5" name="Freeform 5"/>
              <p:cNvSpPr/>
              <p:nvPr/>
            </p:nvSpPr>
            <p:spPr>
              <a:xfrm>
                <a:off x="-51181" y="0"/>
                <a:ext cx="6465189" cy="5363718"/>
              </a:xfrm>
              <a:custGeom>
                <a:avLst/>
                <a:gdLst/>
                <a:ahLst/>
                <a:cxnLst/>
                <a:rect l="l" t="t" r="r" b="b"/>
                <a:pathLst>
                  <a:path w="6465189" h="5363718">
                    <a:moveTo>
                      <a:pt x="6394958" y="3198749"/>
                    </a:moveTo>
                    <a:cubicBezTo>
                      <a:pt x="6324854" y="3563493"/>
                      <a:pt x="5679313" y="3745992"/>
                      <a:pt x="4953254" y="3606292"/>
                    </a:cubicBezTo>
                    <a:cubicBezTo>
                      <a:pt x="4786884" y="3574288"/>
                      <a:pt x="4630674" y="3528060"/>
                      <a:pt x="4489577" y="3471545"/>
                    </a:cubicBezTo>
                    <a:cubicBezTo>
                      <a:pt x="4788916" y="4242943"/>
                      <a:pt x="4729988" y="4974082"/>
                      <a:pt x="4331589" y="5160645"/>
                    </a:cubicBezTo>
                    <a:cubicBezTo>
                      <a:pt x="3898011" y="5363718"/>
                      <a:pt x="3226562" y="4844923"/>
                      <a:pt x="2831846" y="4001897"/>
                    </a:cubicBezTo>
                    <a:cubicBezTo>
                      <a:pt x="2825877" y="3989197"/>
                      <a:pt x="2820035" y="3976370"/>
                      <a:pt x="2814193" y="3963670"/>
                    </a:cubicBezTo>
                    <a:cubicBezTo>
                      <a:pt x="2782062" y="4043045"/>
                      <a:pt x="2743073" y="4123055"/>
                      <a:pt x="2697353" y="4202303"/>
                    </a:cubicBezTo>
                    <a:cubicBezTo>
                      <a:pt x="2400173" y="4717034"/>
                      <a:pt x="1929511" y="5001768"/>
                      <a:pt x="1646047" y="4838065"/>
                    </a:cubicBezTo>
                    <a:cubicBezTo>
                      <a:pt x="1376172" y="4682236"/>
                      <a:pt x="1373505" y="4176014"/>
                      <a:pt x="1630426" y="3683635"/>
                    </a:cubicBezTo>
                    <a:cubicBezTo>
                      <a:pt x="812800" y="3746119"/>
                      <a:pt x="108712" y="3276219"/>
                      <a:pt x="54483" y="2629154"/>
                    </a:cubicBezTo>
                    <a:cubicBezTo>
                      <a:pt x="0" y="1978533"/>
                      <a:pt x="623316" y="1395095"/>
                      <a:pt x="1446657" y="1326134"/>
                    </a:cubicBezTo>
                    <a:cubicBezTo>
                      <a:pt x="1743710" y="1301242"/>
                      <a:pt x="2026285" y="1346708"/>
                      <a:pt x="2268601" y="1445641"/>
                    </a:cubicBezTo>
                    <a:cubicBezTo>
                      <a:pt x="2245360" y="1330452"/>
                      <a:pt x="2232787" y="1205992"/>
                      <a:pt x="2232787" y="1076198"/>
                    </a:cubicBezTo>
                    <a:cubicBezTo>
                      <a:pt x="2232787" y="481838"/>
                      <a:pt x="2498090" y="0"/>
                      <a:pt x="2825242" y="0"/>
                    </a:cubicBezTo>
                    <a:cubicBezTo>
                      <a:pt x="3152394" y="0"/>
                      <a:pt x="3417697" y="481838"/>
                      <a:pt x="3417697" y="1076198"/>
                    </a:cubicBezTo>
                    <a:cubicBezTo>
                      <a:pt x="3417697" y="1130808"/>
                      <a:pt x="3415411" y="1184402"/>
                      <a:pt x="3411093" y="1236853"/>
                    </a:cubicBezTo>
                    <a:cubicBezTo>
                      <a:pt x="3414014" y="1235456"/>
                      <a:pt x="3417062" y="1234059"/>
                      <a:pt x="3419983" y="1232662"/>
                    </a:cubicBezTo>
                    <a:cubicBezTo>
                      <a:pt x="4177919" y="877697"/>
                      <a:pt x="4946523" y="919226"/>
                      <a:pt x="5136769" y="1325245"/>
                    </a:cubicBezTo>
                    <a:cubicBezTo>
                      <a:pt x="5258435" y="1584960"/>
                      <a:pt x="5113909" y="1930908"/>
                      <a:pt x="4795647" y="2239391"/>
                    </a:cubicBezTo>
                    <a:cubicBezTo>
                      <a:pt x="4927346" y="2243201"/>
                      <a:pt x="5065649" y="2258187"/>
                      <a:pt x="5207127" y="2285365"/>
                    </a:cubicBezTo>
                    <a:cubicBezTo>
                      <a:pt x="5933440" y="2425065"/>
                      <a:pt x="6465189" y="2834005"/>
                      <a:pt x="6394958" y="3198749"/>
                    </a:cubicBezTo>
                    <a:close/>
                  </a:path>
                </a:pathLst>
              </a:custGeom>
              <a:blipFill>
                <a:blip r:embed="rId3">
                  <a:alphaModFix amt="32999"/>
                </a:blip>
                <a:stretch>
                  <a:fillRect l="-11510" r="-11510"/>
                </a:stretch>
              </a:blipFill>
            </p:spPr>
            <p:txBody>
              <a:bodyPr/>
              <a:lstStyle/>
              <a:p>
                <a:endParaRPr lang="en-ID"/>
              </a:p>
            </p:txBody>
          </p:sp>
        </p:grpSp>
        <p:grpSp>
          <p:nvGrpSpPr>
            <p:cNvPr id="6" name="Group 6"/>
            <p:cNvGrpSpPr/>
            <p:nvPr/>
          </p:nvGrpSpPr>
          <p:grpSpPr>
            <a:xfrm>
              <a:off x="20840791" y="6837179"/>
              <a:ext cx="8701721" cy="6995160"/>
              <a:chOff x="0" y="0"/>
              <a:chExt cx="6346190" cy="5101590"/>
            </a:xfrm>
          </p:grpSpPr>
          <p:sp>
            <p:nvSpPr>
              <p:cNvPr id="7" name="Freeform 7"/>
              <p:cNvSpPr/>
              <p:nvPr/>
            </p:nvSpPr>
            <p:spPr>
              <a:xfrm>
                <a:off x="-149860" y="-1270"/>
                <a:ext cx="6540500" cy="5104130"/>
              </a:xfrm>
              <a:custGeom>
                <a:avLst/>
                <a:gdLst/>
                <a:ahLst/>
                <a:cxnLst/>
                <a:rect l="l" t="t" r="r" b="b"/>
                <a:pathLst>
                  <a:path w="6540500" h="5104130">
                    <a:moveTo>
                      <a:pt x="6363970" y="4970780"/>
                    </a:moveTo>
                    <a:cubicBezTo>
                      <a:pt x="6282690" y="5052060"/>
                      <a:pt x="6159500" y="5104130"/>
                      <a:pt x="6045200" y="5102860"/>
                    </a:cubicBezTo>
                    <a:cubicBezTo>
                      <a:pt x="5151120" y="5095240"/>
                      <a:pt x="4255770" y="5087620"/>
                      <a:pt x="3361690" y="5080000"/>
                    </a:cubicBezTo>
                    <a:cubicBezTo>
                      <a:pt x="2790190" y="5074920"/>
                      <a:pt x="2219960" y="5069840"/>
                      <a:pt x="1648460" y="5064760"/>
                    </a:cubicBezTo>
                    <a:cubicBezTo>
                      <a:pt x="1525270" y="5063490"/>
                      <a:pt x="1418590" y="5013960"/>
                      <a:pt x="1329690" y="4932680"/>
                    </a:cubicBezTo>
                    <a:cubicBezTo>
                      <a:pt x="1158240" y="4765040"/>
                      <a:pt x="1155700" y="4466590"/>
                      <a:pt x="1325880" y="4297680"/>
                    </a:cubicBezTo>
                    <a:cubicBezTo>
                      <a:pt x="1151890" y="4276090"/>
                      <a:pt x="961390" y="4307840"/>
                      <a:pt x="805180" y="4217670"/>
                    </a:cubicBezTo>
                    <a:cubicBezTo>
                      <a:pt x="575310" y="4085590"/>
                      <a:pt x="508000" y="3763010"/>
                      <a:pt x="676910" y="3552190"/>
                    </a:cubicBezTo>
                    <a:cubicBezTo>
                      <a:pt x="662940" y="3498850"/>
                      <a:pt x="651510" y="3444240"/>
                      <a:pt x="651510" y="3388360"/>
                    </a:cubicBezTo>
                    <a:cubicBezTo>
                      <a:pt x="388620" y="3257550"/>
                      <a:pt x="334010" y="2872740"/>
                      <a:pt x="544830" y="2670810"/>
                    </a:cubicBezTo>
                    <a:cubicBezTo>
                      <a:pt x="648970" y="2578100"/>
                      <a:pt x="782320" y="2532380"/>
                      <a:pt x="909320" y="2482850"/>
                    </a:cubicBezTo>
                    <a:cubicBezTo>
                      <a:pt x="767080" y="2320290"/>
                      <a:pt x="750570" y="2058670"/>
                      <a:pt x="900430" y="1896110"/>
                    </a:cubicBezTo>
                    <a:cubicBezTo>
                      <a:pt x="798830" y="1885950"/>
                      <a:pt x="698500" y="1874520"/>
                      <a:pt x="598170" y="1861820"/>
                    </a:cubicBezTo>
                    <a:cubicBezTo>
                      <a:pt x="203200" y="1865630"/>
                      <a:pt x="0" y="1367790"/>
                      <a:pt x="279400" y="1092200"/>
                    </a:cubicBezTo>
                    <a:cubicBezTo>
                      <a:pt x="481330" y="891540"/>
                      <a:pt x="797560" y="975360"/>
                      <a:pt x="1054100" y="946150"/>
                    </a:cubicBezTo>
                    <a:cubicBezTo>
                      <a:pt x="1064260" y="913130"/>
                      <a:pt x="1079500" y="877570"/>
                      <a:pt x="1102360" y="849630"/>
                    </a:cubicBezTo>
                    <a:cubicBezTo>
                      <a:pt x="836930" y="722630"/>
                      <a:pt x="782320" y="334010"/>
                      <a:pt x="994410" y="133350"/>
                    </a:cubicBezTo>
                    <a:cubicBezTo>
                      <a:pt x="1075690" y="52070"/>
                      <a:pt x="1198880" y="0"/>
                      <a:pt x="1313180" y="1270"/>
                    </a:cubicBezTo>
                    <a:cubicBezTo>
                      <a:pt x="1590040" y="3810"/>
                      <a:pt x="1866900" y="8890"/>
                      <a:pt x="2143760" y="16510"/>
                    </a:cubicBezTo>
                    <a:cubicBezTo>
                      <a:pt x="3120390" y="41910"/>
                      <a:pt x="4095750" y="93980"/>
                      <a:pt x="5069840" y="172720"/>
                    </a:cubicBezTo>
                    <a:cubicBezTo>
                      <a:pt x="5269230" y="176530"/>
                      <a:pt x="5449570" y="308610"/>
                      <a:pt x="5504180" y="504190"/>
                    </a:cubicBezTo>
                    <a:cubicBezTo>
                      <a:pt x="5586730" y="877570"/>
                      <a:pt x="5317490" y="1033780"/>
                      <a:pt x="5008880" y="1134110"/>
                    </a:cubicBezTo>
                    <a:cubicBezTo>
                      <a:pt x="5271770" y="1188720"/>
                      <a:pt x="5617210" y="1158240"/>
                      <a:pt x="5768340" y="1423670"/>
                    </a:cubicBezTo>
                    <a:cubicBezTo>
                      <a:pt x="5900420" y="1639570"/>
                      <a:pt x="5806440" y="1962150"/>
                      <a:pt x="5568950" y="2057400"/>
                    </a:cubicBezTo>
                    <a:cubicBezTo>
                      <a:pt x="5844540" y="2254250"/>
                      <a:pt x="5789930" y="2710180"/>
                      <a:pt x="5474970" y="2837180"/>
                    </a:cubicBezTo>
                    <a:cubicBezTo>
                      <a:pt x="5737860" y="3147060"/>
                      <a:pt x="5519420" y="3581400"/>
                      <a:pt x="5124450" y="3602990"/>
                    </a:cubicBezTo>
                    <a:cubicBezTo>
                      <a:pt x="5125720" y="3614420"/>
                      <a:pt x="5128260" y="3627120"/>
                      <a:pt x="5129530" y="3638550"/>
                    </a:cubicBezTo>
                    <a:cubicBezTo>
                      <a:pt x="5434330" y="3616960"/>
                      <a:pt x="5717540" y="3884930"/>
                      <a:pt x="5632450" y="4196080"/>
                    </a:cubicBezTo>
                    <a:cubicBezTo>
                      <a:pt x="5844540" y="4207510"/>
                      <a:pt x="6205220" y="4149090"/>
                      <a:pt x="6363970" y="4331970"/>
                    </a:cubicBezTo>
                    <a:cubicBezTo>
                      <a:pt x="6540500" y="4498340"/>
                      <a:pt x="6536690" y="4805680"/>
                      <a:pt x="6363970" y="4970780"/>
                    </a:cubicBezTo>
                    <a:close/>
                  </a:path>
                </a:pathLst>
              </a:custGeom>
              <a:blipFill>
                <a:blip r:embed="rId4">
                  <a:alphaModFix amt="32999"/>
                </a:blip>
                <a:stretch>
                  <a:fillRect l="-20907"/>
                </a:stretch>
              </a:blipFill>
            </p:spPr>
            <p:txBody>
              <a:bodyPr/>
              <a:lstStyle/>
              <a:p>
                <a:endParaRPr lang="en-ID"/>
              </a:p>
            </p:txBody>
          </p:sp>
        </p:grpSp>
      </p:grpSp>
      <p:grpSp>
        <p:nvGrpSpPr>
          <p:cNvPr id="8" name="Group 8"/>
          <p:cNvGrpSpPr/>
          <p:nvPr/>
        </p:nvGrpSpPr>
        <p:grpSpPr>
          <a:xfrm>
            <a:off x="103134" y="45302"/>
            <a:ext cx="4816586" cy="764030"/>
            <a:chOff x="0" y="0"/>
            <a:chExt cx="6422115" cy="1018707"/>
          </a:xfrm>
        </p:grpSpPr>
        <p:sp>
          <p:nvSpPr>
            <p:cNvPr id="9" name="Freeform 9"/>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10" name="TextBox 10"/>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1" name="Freeform 11"/>
          <p:cNvSpPr/>
          <p:nvPr/>
        </p:nvSpPr>
        <p:spPr>
          <a:xfrm>
            <a:off x="3587732" y="1757978"/>
            <a:ext cx="5180030" cy="3334644"/>
          </a:xfrm>
          <a:custGeom>
            <a:avLst/>
            <a:gdLst/>
            <a:ahLst/>
            <a:cxnLst/>
            <a:rect l="l" t="t" r="r" b="b"/>
            <a:pathLst>
              <a:path w="5180030" h="3334644">
                <a:moveTo>
                  <a:pt x="0" y="0"/>
                </a:moveTo>
                <a:lnTo>
                  <a:pt x="5180030" y="0"/>
                </a:lnTo>
                <a:lnTo>
                  <a:pt x="5180030" y="3334644"/>
                </a:lnTo>
                <a:lnTo>
                  <a:pt x="0" y="3334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2" name="TextBox 12"/>
          <p:cNvSpPr txBox="1"/>
          <p:nvPr/>
        </p:nvSpPr>
        <p:spPr>
          <a:xfrm>
            <a:off x="4466911" y="2692479"/>
            <a:ext cx="3421672" cy="495299"/>
          </a:xfrm>
          <a:prstGeom prst="rect">
            <a:avLst/>
          </a:prstGeom>
        </p:spPr>
        <p:txBody>
          <a:bodyPr lIns="0" tIns="0" rIns="0" bIns="0" rtlCol="0" anchor="t">
            <a:spAutoFit/>
          </a:bodyPr>
          <a:lstStyle/>
          <a:p>
            <a:pPr algn="ctr">
              <a:lnSpc>
                <a:spcPts val="3374"/>
              </a:lnSpc>
            </a:pPr>
            <a:r>
              <a:rPr lang="en-US" sz="4499" b="1" i="1" spc="319">
                <a:solidFill>
                  <a:srgbClr val="191919"/>
                </a:solidFill>
                <a:latin typeface="Barlow Condensed Bold Italics"/>
                <a:ea typeface="Barlow Condensed Bold Italics"/>
                <a:cs typeface="Barlow Condensed Bold Italics"/>
                <a:sym typeface="Barlow Condensed Bold Italics"/>
              </a:rPr>
              <a:t>LATEN</a:t>
            </a:r>
          </a:p>
        </p:txBody>
      </p:sp>
      <p:sp>
        <p:nvSpPr>
          <p:cNvPr id="13" name="TextBox 13"/>
          <p:cNvSpPr txBox="1"/>
          <p:nvPr/>
        </p:nvSpPr>
        <p:spPr>
          <a:xfrm>
            <a:off x="4199673" y="3168728"/>
            <a:ext cx="4271643" cy="995841"/>
          </a:xfrm>
          <a:prstGeom prst="rect">
            <a:avLst/>
          </a:prstGeom>
        </p:spPr>
        <p:txBody>
          <a:bodyPr lIns="0" tIns="0" rIns="0" bIns="0" rtlCol="0" anchor="t">
            <a:spAutoFit/>
          </a:bodyPr>
          <a:lstStyle/>
          <a:p>
            <a:pPr marL="603154" lvl="1" indent="-301577" algn="l">
              <a:lnSpc>
                <a:spcPts val="3911"/>
              </a:lnSpc>
              <a:buFont typeface="Arial"/>
              <a:buChar char="•"/>
            </a:pPr>
            <a:r>
              <a:rPr lang="en-US" sz="2793" spc="16">
                <a:solidFill>
                  <a:srgbClr val="000000"/>
                </a:solidFill>
                <a:latin typeface="Roboto Condensed"/>
                <a:ea typeface="Roboto Condensed"/>
                <a:cs typeface="Roboto Condensed"/>
                <a:sym typeface="Roboto Condensed"/>
              </a:rPr>
              <a:t>KASUBBAGRENMIN + 5</a:t>
            </a:r>
          </a:p>
          <a:p>
            <a:pPr marL="603154" lvl="1" indent="-301577" algn="l">
              <a:lnSpc>
                <a:spcPts val="3911"/>
              </a:lnSpc>
              <a:buFont typeface="Arial"/>
              <a:buChar char="•"/>
            </a:pPr>
            <a:r>
              <a:rPr lang="en-US" sz="2793" spc="16">
                <a:solidFill>
                  <a:srgbClr val="000000"/>
                </a:solidFill>
                <a:latin typeface="Roboto Condensed"/>
                <a:ea typeface="Roboto Condensed"/>
                <a:cs typeface="Roboto Condensed"/>
                <a:sym typeface="Roboto Condensed"/>
              </a:rPr>
              <a:t>KAURKEU + 4</a:t>
            </a:r>
          </a:p>
        </p:txBody>
      </p:sp>
      <p:grpSp>
        <p:nvGrpSpPr>
          <p:cNvPr id="14" name="Group 14"/>
          <p:cNvGrpSpPr/>
          <p:nvPr/>
        </p:nvGrpSpPr>
        <p:grpSpPr>
          <a:xfrm>
            <a:off x="9558337" y="5229225"/>
            <a:ext cx="5260325" cy="3156969"/>
            <a:chOff x="0" y="0"/>
            <a:chExt cx="7013766" cy="4209292"/>
          </a:xfrm>
        </p:grpSpPr>
        <p:sp>
          <p:nvSpPr>
            <p:cNvPr id="15" name="Freeform 15"/>
            <p:cNvSpPr/>
            <p:nvPr/>
          </p:nvSpPr>
          <p:spPr>
            <a:xfrm>
              <a:off x="0" y="0"/>
              <a:ext cx="7013766" cy="4209292"/>
            </a:xfrm>
            <a:custGeom>
              <a:avLst/>
              <a:gdLst/>
              <a:ahLst/>
              <a:cxnLst/>
              <a:rect l="l" t="t" r="r" b="b"/>
              <a:pathLst>
                <a:path w="7013766" h="4209292">
                  <a:moveTo>
                    <a:pt x="0" y="0"/>
                  </a:moveTo>
                  <a:lnTo>
                    <a:pt x="7013766" y="0"/>
                  </a:lnTo>
                  <a:lnTo>
                    <a:pt x="7013766" y="4209292"/>
                  </a:lnTo>
                  <a:lnTo>
                    <a:pt x="0" y="4209292"/>
                  </a:lnTo>
                  <a:lnTo>
                    <a:pt x="0" y="0"/>
                  </a:lnTo>
                  <a:close/>
                </a:path>
              </a:pathLst>
            </a:custGeom>
            <a:blipFill>
              <a:blip r:embed="rId8">
                <a:extLst>
                  <a:ext uri="{96DAC541-7B7A-43D3-8B79-37D633B846F1}">
                    <asvg:svgBlip xmlns:asvg="http://schemas.microsoft.com/office/drawing/2016/SVG/main" r:embed="rId9"/>
                  </a:ext>
                </a:extLst>
              </a:blip>
              <a:stretch>
                <a:fillRect t="-3632" b="-3632"/>
              </a:stretch>
            </a:blipFill>
          </p:spPr>
          <p:txBody>
            <a:bodyPr/>
            <a:lstStyle/>
            <a:p>
              <a:endParaRPr lang="en-ID"/>
            </a:p>
          </p:txBody>
        </p:sp>
        <p:sp>
          <p:nvSpPr>
            <p:cNvPr id="16" name="TextBox 16"/>
            <p:cNvSpPr txBox="1"/>
            <p:nvPr/>
          </p:nvSpPr>
          <p:spPr>
            <a:xfrm>
              <a:off x="1320900" y="1025338"/>
              <a:ext cx="4562229" cy="720724"/>
            </a:xfrm>
            <a:prstGeom prst="rect">
              <a:avLst/>
            </a:prstGeom>
          </p:spPr>
          <p:txBody>
            <a:bodyPr lIns="0" tIns="0" rIns="0" bIns="0" rtlCol="0" anchor="t">
              <a:spAutoFit/>
            </a:bodyPr>
            <a:lstStyle/>
            <a:p>
              <a:pPr algn="ctr">
                <a:lnSpc>
                  <a:spcPts val="3374"/>
                </a:lnSpc>
              </a:pPr>
              <a:r>
                <a:rPr lang="en-US" sz="4499" b="1" i="1" spc="319">
                  <a:solidFill>
                    <a:srgbClr val="191919"/>
                  </a:solidFill>
                  <a:latin typeface="Barlow Condensed Bold Italics"/>
                  <a:ea typeface="Barlow Condensed Bold Italics"/>
                  <a:cs typeface="Barlow Condensed Bold Italics"/>
                  <a:sym typeface="Barlow Condensed Bold Italics"/>
                </a:rPr>
                <a:t>DEFENDER</a:t>
              </a:r>
            </a:p>
          </p:txBody>
        </p:sp>
        <p:sp>
          <p:nvSpPr>
            <p:cNvPr id="17" name="TextBox 17"/>
            <p:cNvSpPr txBox="1"/>
            <p:nvPr/>
          </p:nvSpPr>
          <p:spPr>
            <a:xfrm>
              <a:off x="1130637" y="1793687"/>
              <a:ext cx="4577715" cy="1571242"/>
            </a:xfrm>
            <a:prstGeom prst="rect">
              <a:avLst/>
            </a:prstGeom>
          </p:spPr>
          <p:txBody>
            <a:bodyPr lIns="0" tIns="0" rIns="0" bIns="0" rtlCol="0" anchor="t">
              <a:spAutoFit/>
            </a:bodyPr>
            <a:lstStyle/>
            <a:p>
              <a:pPr marL="603154" lvl="1" indent="-301577" algn="ctr">
                <a:lnSpc>
                  <a:spcPts val="3017"/>
                </a:lnSpc>
                <a:buFont typeface="Arial"/>
                <a:buChar char="•"/>
              </a:pPr>
              <a:r>
                <a:rPr lang="en-US" sz="2793" spc="16">
                  <a:solidFill>
                    <a:srgbClr val="000000"/>
                  </a:solidFill>
                  <a:latin typeface="Roboto Condensed"/>
                  <a:ea typeface="Roboto Condensed"/>
                  <a:cs typeface="Roboto Condensed"/>
                  <a:sym typeface="Roboto Condensed"/>
                </a:rPr>
                <a:t>KAUR SUBBID +++ 4</a:t>
              </a:r>
            </a:p>
            <a:p>
              <a:pPr marL="603154" lvl="1" indent="-301577" algn="l">
                <a:lnSpc>
                  <a:spcPts val="3017"/>
                </a:lnSpc>
                <a:buFont typeface="Arial"/>
                <a:buChar char="•"/>
              </a:pPr>
              <a:r>
                <a:rPr lang="en-US" sz="2793" spc="16">
                  <a:solidFill>
                    <a:srgbClr val="000000"/>
                  </a:solidFill>
                  <a:latin typeface="Roboto Condensed"/>
                  <a:ea typeface="Roboto Condensed"/>
                  <a:cs typeface="Roboto Condensed"/>
                  <a:sym typeface="Roboto Condensed"/>
                </a:rPr>
                <a:t>PARA PAUR +++ 7</a:t>
              </a:r>
            </a:p>
            <a:p>
              <a:pPr marL="603154" lvl="1" indent="-301577" algn="l">
                <a:lnSpc>
                  <a:spcPts val="3017"/>
                </a:lnSpc>
                <a:buFont typeface="Arial"/>
                <a:buChar char="•"/>
              </a:pPr>
              <a:r>
                <a:rPr lang="en-US" sz="2793" spc="16">
                  <a:solidFill>
                    <a:srgbClr val="000000"/>
                  </a:solidFill>
                  <a:latin typeface="Roboto Condensed"/>
                  <a:ea typeface="Roboto Condensed"/>
                  <a:cs typeface="Roboto Condensed"/>
                  <a:sym typeface="Roboto Condensed"/>
                </a:rPr>
                <a:t>BANUM SUBBID</a:t>
              </a:r>
            </a:p>
          </p:txBody>
        </p:sp>
      </p:grpSp>
      <p:grpSp>
        <p:nvGrpSpPr>
          <p:cNvPr id="18" name="Group 18"/>
          <p:cNvGrpSpPr/>
          <p:nvPr/>
        </p:nvGrpSpPr>
        <p:grpSpPr>
          <a:xfrm>
            <a:off x="9692763" y="2113118"/>
            <a:ext cx="5125899" cy="2739869"/>
            <a:chOff x="0" y="0"/>
            <a:chExt cx="6834532" cy="3653159"/>
          </a:xfrm>
        </p:grpSpPr>
        <p:sp>
          <p:nvSpPr>
            <p:cNvPr id="19" name="Freeform 19"/>
            <p:cNvSpPr/>
            <p:nvPr/>
          </p:nvSpPr>
          <p:spPr>
            <a:xfrm>
              <a:off x="0" y="0"/>
              <a:ext cx="6834532" cy="3653159"/>
            </a:xfrm>
            <a:custGeom>
              <a:avLst/>
              <a:gdLst/>
              <a:ahLst/>
              <a:cxnLst/>
              <a:rect l="l" t="t" r="r" b="b"/>
              <a:pathLst>
                <a:path w="6834532" h="3653159">
                  <a:moveTo>
                    <a:pt x="0" y="0"/>
                  </a:moveTo>
                  <a:lnTo>
                    <a:pt x="6834532" y="0"/>
                  </a:lnTo>
                  <a:lnTo>
                    <a:pt x="6834532" y="3653159"/>
                  </a:lnTo>
                  <a:lnTo>
                    <a:pt x="0" y="3653159"/>
                  </a:lnTo>
                  <a:lnTo>
                    <a:pt x="0" y="0"/>
                  </a:lnTo>
                  <a:close/>
                </a:path>
              </a:pathLst>
            </a:custGeom>
            <a:blipFill>
              <a:blip r:embed="rId10">
                <a:extLst>
                  <a:ext uri="{96DAC541-7B7A-43D3-8B79-37D633B846F1}">
                    <asvg:svgBlip xmlns:asvg="http://schemas.microsoft.com/office/drawing/2016/SVG/main" r:embed="rId11"/>
                  </a:ext>
                </a:extLst>
              </a:blip>
              <a:stretch>
                <a:fillRect t="-10218" b="-10218"/>
              </a:stretch>
            </a:blipFill>
          </p:spPr>
          <p:txBody>
            <a:bodyPr/>
            <a:lstStyle/>
            <a:p>
              <a:endParaRPr lang="en-ID"/>
            </a:p>
          </p:txBody>
        </p:sp>
        <p:sp>
          <p:nvSpPr>
            <p:cNvPr id="20" name="TextBox 20"/>
            <p:cNvSpPr txBox="1"/>
            <p:nvPr/>
          </p:nvSpPr>
          <p:spPr>
            <a:xfrm>
              <a:off x="935269" y="929006"/>
              <a:ext cx="4963995" cy="720724"/>
            </a:xfrm>
            <a:prstGeom prst="rect">
              <a:avLst/>
            </a:prstGeom>
          </p:spPr>
          <p:txBody>
            <a:bodyPr lIns="0" tIns="0" rIns="0" bIns="0" rtlCol="0" anchor="t">
              <a:spAutoFit/>
            </a:bodyPr>
            <a:lstStyle/>
            <a:p>
              <a:pPr algn="ctr">
                <a:lnSpc>
                  <a:spcPts val="3374"/>
                </a:lnSpc>
              </a:pPr>
              <a:r>
                <a:rPr lang="en-US" sz="4499" b="1" i="1" spc="319">
                  <a:solidFill>
                    <a:srgbClr val="191919"/>
                  </a:solidFill>
                  <a:latin typeface="Barlow Condensed Bold Italics"/>
                  <a:ea typeface="Barlow Condensed Bold Italics"/>
                  <a:cs typeface="Barlow Condensed Bold Italics"/>
                  <a:sym typeface="Barlow Condensed Bold Italics"/>
                </a:rPr>
                <a:t>PROMOTERS</a:t>
              </a:r>
            </a:p>
          </p:txBody>
        </p:sp>
        <p:sp>
          <p:nvSpPr>
            <p:cNvPr id="21" name="TextBox 21"/>
            <p:cNvSpPr txBox="1"/>
            <p:nvPr/>
          </p:nvSpPr>
          <p:spPr>
            <a:xfrm>
              <a:off x="629144" y="1611630"/>
              <a:ext cx="5576245" cy="1178116"/>
            </a:xfrm>
            <a:prstGeom prst="rect">
              <a:avLst/>
            </a:prstGeom>
          </p:spPr>
          <p:txBody>
            <a:bodyPr lIns="0" tIns="0" rIns="0" bIns="0" rtlCol="0" anchor="t">
              <a:spAutoFit/>
            </a:bodyPr>
            <a:lstStyle/>
            <a:p>
              <a:pPr marL="603154" lvl="1" indent="-301577" algn="l">
                <a:lnSpc>
                  <a:spcPts val="3520"/>
                </a:lnSpc>
                <a:buFont typeface="Arial"/>
                <a:buChar char="•"/>
              </a:pPr>
              <a:r>
                <a:rPr lang="en-US" sz="2793" spc="16">
                  <a:solidFill>
                    <a:srgbClr val="000000"/>
                  </a:solidFill>
                  <a:latin typeface="Roboto Condensed"/>
                  <a:ea typeface="Roboto Condensed"/>
                  <a:cs typeface="Roboto Condensed"/>
                  <a:sym typeface="Roboto Condensed"/>
                </a:rPr>
                <a:t>KABIDLABFOR +++ 9</a:t>
              </a:r>
            </a:p>
            <a:p>
              <a:pPr marL="603154" lvl="1" indent="-301577" algn="l">
                <a:lnSpc>
                  <a:spcPts val="3520"/>
                </a:lnSpc>
                <a:buFont typeface="Arial"/>
                <a:buChar char="•"/>
              </a:pPr>
              <a:r>
                <a:rPr lang="en-US" sz="2793" spc="16">
                  <a:solidFill>
                    <a:srgbClr val="000000"/>
                  </a:solidFill>
                  <a:latin typeface="Roboto Condensed"/>
                  <a:ea typeface="Roboto Condensed"/>
                  <a:cs typeface="Roboto Condensed"/>
                  <a:sym typeface="Roboto Condensed"/>
                </a:rPr>
                <a:t>PARA KASUBBID +++ 9</a:t>
              </a:r>
            </a:p>
          </p:txBody>
        </p:sp>
      </p:grpSp>
      <p:grpSp>
        <p:nvGrpSpPr>
          <p:cNvPr id="22" name="Group 22"/>
          <p:cNvGrpSpPr/>
          <p:nvPr/>
        </p:nvGrpSpPr>
        <p:grpSpPr>
          <a:xfrm>
            <a:off x="3587732" y="5143500"/>
            <a:ext cx="5180030" cy="3117779"/>
            <a:chOff x="0" y="0"/>
            <a:chExt cx="6906707" cy="4157038"/>
          </a:xfrm>
        </p:grpSpPr>
        <p:sp>
          <p:nvSpPr>
            <p:cNvPr id="23" name="Freeform 23"/>
            <p:cNvSpPr/>
            <p:nvPr/>
          </p:nvSpPr>
          <p:spPr>
            <a:xfrm>
              <a:off x="0" y="0"/>
              <a:ext cx="6906707" cy="4157038"/>
            </a:xfrm>
            <a:custGeom>
              <a:avLst/>
              <a:gdLst/>
              <a:ahLst/>
              <a:cxnLst/>
              <a:rect l="l" t="t" r="r" b="b"/>
              <a:pathLst>
                <a:path w="6906707" h="4157038">
                  <a:moveTo>
                    <a:pt x="0" y="0"/>
                  </a:moveTo>
                  <a:lnTo>
                    <a:pt x="6906707" y="0"/>
                  </a:lnTo>
                  <a:lnTo>
                    <a:pt x="6906707" y="4157038"/>
                  </a:lnTo>
                  <a:lnTo>
                    <a:pt x="0" y="4157038"/>
                  </a:lnTo>
                  <a:lnTo>
                    <a:pt x="0" y="0"/>
                  </a:lnTo>
                  <a:close/>
                </a:path>
              </a:pathLst>
            </a:custGeom>
            <a:blipFill>
              <a:blip r:embed="rId12">
                <a:extLst>
                  <a:ext uri="{96DAC541-7B7A-43D3-8B79-37D633B846F1}">
                    <asvg:svgBlip xmlns:asvg="http://schemas.microsoft.com/office/drawing/2016/SVG/main" r:embed="rId13"/>
                  </a:ext>
                </a:extLst>
              </a:blip>
              <a:stretch>
                <a:fillRect t="-3477" b="-3477"/>
              </a:stretch>
            </a:blipFill>
          </p:spPr>
          <p:txBody>
            <a:bodyPr/>
            <a:lstStyle/>
            <a:p>
              <a:endParaRPr lang="en-ID"/>
            </a:p>
          </p:txBody>
        </p:sp>
        <p:sp>
          <p:nvSpPr>
            <p:cNvPr id="24" name="TextBox 24"/>
            <p:cNvSpPr txBox="1"/>
            <p:nvPr/>
          </p:nvSpPr>
          <p:spPr>
            <a:xfrm>
              <a:off x="976996" y="1018750"/>
              <a:ext cx="4562229" cy="720724"/>
            </a:xfrm>
            <a:prstGeom prst="rect">
              <a:avLst/>
            </a:prstGeom>
          </p:spPr>
          <p:txBody>
            <a:bodyPr lIns="0" tIns="0" rIns="0" bIns="0" rtlCol="0" anchor="t">
              <a:spAutoFit/>
            </a:bodyPr>
            <a:lstStyle/>
            <a:p>
              <a:pPr algn="ctr">
                <a:lnSpc>
                  <a:spcPts val="3374"/>
                </a:lnSpc>
              </a:pPr>
              <a:r>
                <a:rPr lang="en-US" sz="4499" b="1" i="1" spc="319">
                  <a:solidFill>
                    <a:srgbClr val="191919"/>
                  </a:solidFill>
                  <a:latin typeface="Barlow Condensed Bold Italics"/>
                  <a:ea typeface="Barlow Condensed Bold Italics"/>
                  <a:cs typeface="Barlow Condensed Bold Italics"/>
                  <a:sym typeface="Barlow Condensed Bold Italics"/>
                </a:rPr>
                <a:t>APATHETICS</a:t>
              </a:r>
            </a:p>
          </p:txBody>
        </p:sp>
        <p:sp>
          <p:nvSpPr>
            <p:cNvPr id="25" name="TextBox 25"/>
            <p:cNvSpPr txBox="1"/>
            <p:nvPr/>
          </p:nvSpPr>
          <p:spPr>
            <a:xfrm>
              <a:off x="976996" y="1663274"/>
              <a:ext cx="2978626" cy="641988"/>
            </a:xfrm>
            <a:prstGeom prst="rect">
              <a:avLst/>
            </a:prstGeom>
          </p:spPr>
          <p:txBody>
            <a:bodyPr lIns="0" tIns="0" rIns="0" bIns="0" rtlCol="0" anchor="t">
              <a:spAutoFit/>
            </a:bodyPr>
            <a:lstStyle/>
            <a:p>
              <a:pPr marL="603154" lvl="1" indent="-301577" algn="ctr">
                <a:lnSpc>
                  <a:spcPts val="3911"/>
                </a:lnSpc>
                <a:buFont typeface="Arial"/>
                <a:buChar char="•"/>
              </a:pPr>
              <a:r>
                <a:rPr lang="en-US" sz="2793" spc="16">
                  <a:solidFill>
                    <a:srgbClr val="000000"/>
                  </a:solidFill>
                  <a:latin typeface="Roboto Condensed"/>
                  <a:ea typeface="Roboto Condensed"/>
                  <a:cs typeface="Roboto Condensed"/>
                  <a:sym typeface="Roboto Condensed"/>
                </a:rPr>
                <a:t>JAKSA+/- 2</a:t>
              </a:r>
            </a:p>
          </p:txBody>
        </p:sp>
        <p:sp>
          <p:nvSpPr>
            <p:cNvPr id="26" name="TextBox 26"/>
            <p:cNvSpPr txBox="1"/>
            <p:nvPr/>
          </p:nvSpPr>
          <p:spPr>
            <a:xfrm>
              <a:off x="976996" y="2331430"/>
              <a:ext cx="4952714" cy="860833"/>
            </a:xfrm>
            <a:prstGeom prst="rect">
              <a:avLst/>
            </a:prstGeom>
          </p:spPr>
          <p:txBody>
            <a:bodyPr lIns="0" tIns="0" rIns="0" bIns="0" rtlCol="0" anchor="t">
              <a:spAutoFit/>
            </a:bodyPr>
            <a:lstStyle/>
            <a:p>
              <a:pPr marL="603154" lvl="1" indent="-301577" algn="l">
                <a:lnSpc>
                  <a:spcPts val="2318"/>
                </a:lnSpc>
                <a:buFont typeface="Arial"/>
                <a:buChar char="•"/>
              </a:pPr>
              <a:r>
                <a:rPr lang="en-US" sz="2793" spc="16">
                  <a:solidFill>
                    <a:srgbClr val="000000"/>
                  </a:solidFill>
                  <a:latin typeface="Roboto Condensed"/>
                  <a:ea typeface="Roboto Condensed"/>
                  <a:cs typeface="Roboto Condensed"/>
                  <a:sym typeface="Roboto Condensed"/>
                </a:rPr>
                <a:t>PENYIDIK KEWILAYAHAN +/- 2</a:t>
              </a:r>
            </a:p>
          </p:txBody>
        </p:sp>
      </p:grpSp>
      <p:sp>
        <p:nvSpPr>
          <p:cNvPr id="27" name="AutoShape 27"/>
          <p:cNvSpPr/>
          <p:nvPr/>
        </p:nvSpPr>
        <p:spPr>
          <a:xfrm>
            <a:off x="3942119" y="5143500"/>
            <a:ext cx="11383620" cy="0"/>
          </a:xfrm>
          <a:prstGeom prst="line">
            <a:avLst/>
          </a:prstGeom>
          <a:ln w="238125" cap="flat">
            <a:solidFill>
              <a:srgbClr val="000000"/>
            </a:solidFill>
            <a:prstDash val="solid"/>
            <a:headEnd type="triangle" w="lg" len="med"/>
            <a:tailEnd type="triangle" w="lg" len="med"/>
          </a:ln>
        </p:spPr>
        <p:txBody>
          <a:bodyPr/>
          <a:lstStyle/>
          <a:p>
            <a:endParaRPr lang="en-ID"/>
          </a:p>
        </p:txBody>
      </p:sp>
      <p:sp>
        <p:nvSpPr>
          <p:cNvPr id="28" name="AutoShape 28"/>
          <p:cNvSpPr/>
          <p:nvPr/>
        </p:nvSpPr>
        <p:spPr>
          <a:xfrm>
            <a:off x="9163050" y="1897380"/>
            <a:ext cx="0" cy="6492240"/>
          </a:xfrm>
          <a:prstGeom prst="line">
            <a:avLst/>
          </a:prstGeom>
          <a:ln w="238125" cap="flat">
            <a:solidFill>
              <a:srgbClr val="000000"/>
            </a:solidFill>
            <a:prstDash val="solid"/>
            <a:headEnd type="triangle" w="lg" len="med"/>
            <a:tailEnd type="triangle" w="lg" len="med"/>
          </a:ln>
        </p:spPr>
        <p:txBody>
          <a:bodyPr/>
          <a:lstStyle/>
          <a:p>
            <a:endParaRPr lang="en-ID"/>
          </a:p>
        </p:txBody>
      </p:sp>
      <p:sp>
        <p:nvSpPr>
          <p:cNvPr id="29" name="Freeform 29"/>
          <p:cNvSpPr/>
          <p:nvPr/>
        </p:nvSpPr>
        <p:spPr>
          <a:xfrm>
            <a:off x="14944745" y="-283527"/>
            <a:ext cx="3343255" cy="2624455"/>
          </a:xfrm>
          <a:custGeom>
            <a:avLst/>
            <a:gdLst/>
            <a:ahLst/>
            <a:cxnLst/>
            <a:rect l="l" t="t" r="r" b="b"/>
            <a:pathLst>
              <a:path w="3343255" h="2624455">
                <a:moveTo>
                  <a:pt x="0" y="0"/>
                </a:moveTo>
                <a:lnTo>
                  <a:pt x="3343255" y="0"/>
                </a:lnTo>
                <a:lnTo>
                  <a:pt x="3343255" y="2624454"/>
                </a:lnTo>
                <a:lnTo>
                  <a:pt x="0" y="2624454"/>
                </a:lnTo>
                <a:lnTo>
                  <a:pt x="0" y="0"/>
                </a:lnTo>
                <a:close/>
              </a:path>
            </a:pathLst>
          </a:custGeom>
          <a:blipFill>
            <a:blip r:embed="rId14">
              <a:alphaModFix amt="58000"/>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30" name="TextBox 30"/>
          <p:cNvSpPr txBox="1"/>
          <p:nvPr/>
        </p:nvSpPr>
        <p:spPr>
          <a:xfrm>
            <a:off x="6335494" y="660400"/>
            <a:ext cx="5617012" cy="669925"/>
          </a:xfrm>
          <a:prstGeom prst="rect">
            <a:avLst/>
          </a:prstGeom>
        </p:spPr>
        <p:txBody>
          <a:bodyPr lIns="0" tIns="0" rIns="0" bIns="0" rtlCol="0" anchor="t">
            <a:spAutoFit/>
          </a:bodyPr>
          <a:lstStyle/>
          <a:p>
            <a:pPr algn="ctr">
              <a:lnSpc>
                <a:spcPts val="5599"/>
              </a:lnSpc>
              <a:spcBef>
                <a:spcPct val="0"/>
              </a:spcBef>
            </a:pPr>
            <a:r>
              <a:rPr lang="en-US" sz="3999">
                <a:solidFill>
                  <a:srgbClr val="301B00"/>
                </a:solidFill>
                <a:latin typeface="Racing Sans One"/>
                <a:ea typeface="Racing Sans One"/>
                <a:cs typeface="Racing Sans One"/>
                <a:sym typeface="Racing Sans One"/>
              </a:rPr>
              <a:t>KUADRAN STAKEHOLDER</a:t>
            </a:r>
          </a:p>
        </p:txBody>
      </p:sp>
      <p:sp>
        <p:nvSpPr>
          <p:cNvPr id="31" name="TextBox 31"/>
          <p:cNvSpPr txBox="1"/>
          <p:nvPr/>
        </p:nvSpPr>
        <p:spPr>
          <a:xfrm>
            <a:off x="7849423" y="1335702"/>
            <a:ext cx="2454831"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Inter"/>
                <a:ea typeface="Inter"/>
                <a:cs typeface="Inter"/>
                <a:sym typeface="Inter"/>
              </a:rPr>
              <a:t>Pengaruh Tinggi</a:t>
            </a:r>
          </a:p>
        </p:txBody>
      </p:sp>
      <p:sp>
        <p:nvSpPr>
          <p:cNvPr id="32" name="TextBox 32"/>
          <p:cNvSpPr txBox="1"/>
          <p:nvPr/>
        </p:nvSpPr>
        <p:spPr>
          <a:xfrm>
            <a:off x="7849423" y="8506719"/>
            <a:ext cx="2664976"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Inter"/>
                <a:ea typeface="Inter"/>
                <a:cs typeface="Inter"/>
                <a:sym typeface="Inter"/>
              </a:rPr>
              <a:t>Pengaruh Rendah</a:t>
            </a:r>
          </a:p>
        </p:txBody>
      </p:sp>
      <p:sp>
        <p:nvSpPr>
          <p:cNvPr id="33" name="TextBox 33"/>
          <p:cNvSpPr txBox="1"/>
          <p:nvPr/>
        </p:nvSpPr>
        <p:spPr>
          <a:xfrm>
            <a:off x="15259064" y="4765940"/>
            <a:ext cx="1551563" cy="698500"/>
          </a:xfrm>
          <a:prstGeom prst="rect">
            <a:avLst/>
          </a:prstGeom>
        </p:spPr>
        <p:txBody>
          <a:bodyPr lIns="0" tIns="0" rIns="0" bIns="0" rtlCol="0" anchor="t">
            <a:spAutoFit/>
          </a:bodyPr>
          <a:lstStyle/>
          <a:p>
            <a:pPr algn="ctr">
              <a:lnSpc>
                <a:spcPts val="2749"/>
              </a:lnSpc>
            </a:pPr>
            <a:r>
              <a:rPr lang="en-US" sz="2499">
                <a:solidFill>
                  <a:srgbClr val="000000"/>
                </a:solidFill>
                <a:latin typeface="Inter"/>
                <a:ea typeface="Inter"/>
                <a:cs typeface="Inter"/>
                <a:sym typeface="Inter"/>
              </a:rPr>
              <a:t>Peran tinggi</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flipH="1" flipV="1">
            <a:off x="-21536" y="-65119"/>
            <a:ext cx="2420404" cy="2244925"/>
          </a:xfrm>
          <a:custGeom>
            <a:avLst/>
            <a:gdLst/>
            <a:ahLst/>
            <a:cxnLst/>
            <a:rect l="l" t="t" r="r" b="b"/>
            <a:pathLst>
              <a:path w="2420404" h="2244925">
                <a:moveTo>
                  <a:pt x="2420405" y="2244925"/>
                </a:moveTo>
                <a:lnTo>
                  <a:pt x="0" y="2244925"/>
                </a:lnTo>
                <a:lnTo>
                  <a:pt x="0" y="0"/>
                </a:lnTo>
                <a:lnTo>
                  <a:pt x="2420405" y="0"/>
                </a:lnTo>
                <a:lnTo>
                  <a:pt x="2420405" y="2244925"/>
                </a:lnTo>
                <a:close/>
              </a:path>
            </a:pathLst>
          </a:custGeom>
          <a:blipFill>
            <a:blip r:embed="rId3">
              <a:alphaModFix amt="13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21536" y="7222651"/>
            <a:ext cx="3303880" cy="3064349"/>
          </a:xfrm>
          <a:custGeom>
            <a:avLst/>
            <a:gdLst/>
            <a:ahLst/>
            <a:cxnLst/>
            <a:rect l="l" t="t" r="r" b="b"/>
            <a:pathLst>
              <a:path w="3303880" h="3064349">
                <a:moveTo>
                  <a:pt x="3303880" y="0"/>
                </a:moveTo>
                <a:lnTo>
                  <a:pt x="0" y="0"/>
                </a:lnTo>
                <a:lnTo>
                  <a:pt x="0" y="3064349"/>
                </a:lnTo>
                <a:lnTo>
                  <a:pt x="3303880" y="3064349"/>
                </a:lnTo>
                <a:lnTo>
                  <a:pt x="330388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5" name="Group 5"/>
          <p:cNvGrpSpPr/>
          <p:nvPr/>
        </p:nvGrpSpPr>
        <p:grpSpPr>
          <a:xfrm>
            <a:off x="5985390" y="1725287"/>
            <a:ext cx="9101758" cy="7029539"/>
            <a:chOff x="0" y="0"/>
            <a:chExt cx="12135678" cy="9372718"/>
          </a:xfrm>
        </p:grpSpPr>
        <p:sp>
          <p:nvSpPr>
            <p:cNvPr id="6" name="Freeform 6"/>
            <p:cNvSpPr/>
            <p:nvPr/>
          </p:nvSpPr>
          <p:spPr>
            <a:xfrm>
              <a:off x="266128" y="0"/>
              <a:ext cx="2286887" cy="1212050"/>
            </a:xfrm>
            <a:custGeom>
              <a:avLst/>
              <a:gdLst/>
              <a:ahLst/>
              <a:cxnLst/>
              <a:rect l="l" t="t" r="r" b="b"/>
              <a:pathLst>
                <a:path w="2286887" h="1212050">
                  <a:moveTo>
                    <a:pt x="0" y="0"/>
                  </a:moveTo>
                  <a:lnTo>
                    <a:pt x="2286887" y="0"/>
                  </a:lnTo>
                  <a:lnTo>
                    <a:pt x="2286887" y="1212050"/>
                  </a:lnTo>
                  <a:lnTo>
                    <a:pt x="0" y="1212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7" name="Freeform 7"/>
            <p:cNvSpPr/>
            <p:nvPr/>
          </p:nvSpPr>
          <p:spPr>
            <a:xfrm>
              <a:off x="6922938" y="0"/>
              <a:ext cx="2286887" cy="1212050"/>
            </a:xfrm>
            <a:custGeom>
              <a:avLst/>
              <a:gdLst/>
              <a:ahLst/>
              <a:cxnLst/>
              <a:rect l="l" t="t" r="r" b="b"/>
              <a:pathLst>
                <a:path w="2286887" h="1212050">
                  <a:moveTo>
                    <a:pt x="0" y="0"/>
                  </a:moveTo>
                  <a:lnTo>
                    <a:pt x="2286887" y="0"/>
                  </a:lnTo>
                  <a:lnTo>
                    <a:pt x="2286887" y="1212050"/>
                  </a:lnTo>
                  <a:lnTo>
                    <a:pt x="0" y="1212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8" name="Freeform 8"/>
            <p:cNvSpPr/>
            <p:nvPr/>
          </p:nvSpPr>
          <p:spPr>
            <a:xfrm rot="5400000">
              <a:off x="10386209" y="2062494"/>
              <a:ext cx="2286887" cy="1212050"/>
            </a:xfrm>
            <a:custGeom>
              <a:avLst/>
              <a:gdLst/>
              <a:ahLst/>
              <a:cxnLst/>
              <a:rect l="l" t="t" r="r" b="b"/>
              <a:pathLst>
                <a:path w="2286887" h="1212050">
                  <a:moveTo>
                    <a:pt x="0" y="0"/>
                  </a:moveTo>
                  <a:lnTo>
                    <a:pt x="2286887" y="0"/>
                  </a:lnTo>
                  <a:lnTo>
                    <a:pt x="2286887" y="1212050"/>
                  </a:lnTo>
                  <a:lnTo>
                    <a:pt x="0" y="1212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9" name="Freeform 9"/>
            <p:cNvSpPr/>
            <p:nvPr/>
          </p:nvSpPr>
          <p:spPr>
            <a:xfrm>
              <a:off x="731853" y="8301617"/>
              <a:ext cx="2020946" cy="1071101"/>
            </a:xfrm>
            <a:custGeom>
              <a:avLst/>
              <a:gdLst/>
              <a:ahLst/>
              <a:cxnLst/>
              <a:rect l="l" t="t" r="r" b="b"/>
              <a:pathLst>
                <a:path w="2020946" h="1071101">
                  <a:moveTo>
                    <a:pt x="0" y="0"/>
                  </a:moveTo>
                  <a:lnTo>
                    <a:pt x="2020945" y="0"/>
                  </a:lnTo>
                  <a:lnTo>
                    <a:pt x="2020945" y="1071101"/>
                  </a:lnTo>
                  <a:lnTo>
                    <a:pt x="0" y="1071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0" name="Freeform 10"/>
            <p:cNvSpPr/>
            <p:nvPr/>
          </p:nvSpPr>
          <p:spPr>
            <a:xfrm>
              <a:off x="7455195" y="8301617"/>
              <a:ext cx="2020946" cy="1071101"/>
            </a:xfrm>
            <a:custGeom>
              <a:avLst/>
              <a:gdLst/>
              <a:ahLst/>
              <a:cxnLst/>
              <a:rect l="l" t="t" r="r" b="b"/>
              <a:pathLst>
                <a:path w="2020946" h="1071101">
                  <a:moveTo>
                    <a:pt x="0" y="0"/>
                  </a:moveTo>
                  <a:lnTo>
                    <a:pt x="2020945" y="0"/>
                  </a:lnTo>
                  <a:lnTo>
                    <a:pt x="2020945" y="1071101"/>
                  </a:lnTo>
                  <a:lnTo>
                    <a:pt x="0" y="1071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1" name="Freeform 11"/>
            <p:cNvSpPr/>
            <p:nvPr/>
          </p:nvSpPr>
          <p:spPr>
            <a:xfrm rot="-10800000">
              <a:off x="6922938" y="4150808"/>
              <a:ext cx="2286887" cy="1212050"/>
            </a:xfrm>
            <a:custGeom>
              <a:avLst/>
              <a:gdLst/>
              <a:ahLst/>
              <a:cxnLst/>
              <a:rect l="l" t="t" r="r" b="b"/>
              <a:pathLst>
                <a:path w="2286887" h="1212050">
                  <a:moveTo>
                    <a:pt x="0" y="0"/>
                  </a:moveTo>
                  <a:lnTo>
                    <a:pt x="2286887" y="0"/>
                  </a:lnTo>
                  <a:lnTo>
                    <a:pt x="2286887" y="1212051"/>
                  </a:lnTo>
                  <a:lnTo>
                    <a:pt x="0" y="1212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2" name="Freeform 12"/>
            <p:cNvSpPr/>
            <p:nvPr/>
          </p:nvSpPr>
          <p:spPr>
            <a:xfrm rot="-10800000">
              <a:off x="0" y="4229939"/>
              <a:ext cx="2286887" cy="1212050"/>
            </a:xfrm>
            <a:custGeom>
              <a:avLst/>
              <a:gdLst/>
              <a:ahLst/>
              <a:cxnLst/>
              <a:rect l="l" t="t" r="r" b="b"/>
              <a:pathLst>
                <a:path w="2286887" h="1212050">
                  <a:moveTo>
                    <a:pt x="0" y="0"/>
                  </a:moveTo>
                  <a:lnTo>
                    <a:pt x="2286887" y="0"/>
                  </a:lnTo>
                  <a:lnTo>
                    <a:pt x="2286887" y="1212050"/>
                  </a:lnTo>
                  <a:lnTo>
                    <a:pt x="0" y="1212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grpSp>
        <p:nvGrpSpPr>
          <p:cNvPr id="13" name="Group 13"/>
          <p:cNvGrpSpPr/>
          <p:nvPr/>
        </p:nvGrpSpPr>
        <p:grpSpPr>
          <a:xfrm>
            <a:off x="2527995" y="1249474"/>
            <a:ext cx="14243689" cy="8008826"/>
            <a:chOff x="0" y="0"/>
            <a:chExt cx="18991586" cy="10678434"/>
          </a:xfrm>
        </p:grpSpPr>
        <p:sp>
          <p:nvSpPr>
            <p:cNvPr id="14" name="Freeform 14"/>
            <p:cNvSpPr/>
            <p:nvPr/>
          </p:nvSpPr>
          <p:spPr>
            <a:xfrm>
              <a:off x="0" y="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5" name="Freeform 15"/>
            <p:cNvSpPr/>
            <p:nvPr/>
          </p:nvSpPr>
          <p:spPr>
            <a:xfrm>
              <a:off x="6687799" y="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6" name="Freeform 16"/>
            <p:cNvSpPr/>
            <p:nvPr/>
          </p:nvSpPr>
          <p:spPr>
            <a:xfrm>
              <a:off x="13375599" y="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7" name="Freeform 17"/>
            <p:cNvSpPr/>
            <p:nvPr/>
          </p:nvSpPr>
          <p:spPr>
            <a:xfrm>
              <a:off x="0" y="4229939"/>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8" name="Freeform 18"/>
            <p:cNvSpPr/>
            <p:nvPr/>
          </p:nvSpPr>
          <p:spPr>
            <a:xfrm>
              <a:off x="6687799" y="4229939"/>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9" name="Freeform 19"/>
            <p:cNvSpPr/>
            <p:nvPr/>
          </p:nvSpPr>
          <p:spPr>
            <a:xfrm>
              <a:off x="13375599" y="4229939"/>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0" name="Freeform 20"/>
            <p:cNvSpPr/>
            <p:nvPr/>
          </p:nvSpPr>
          <p:spPr>
            <a:xfrm>
              <a:off x="403174" y="819755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1" name="Freeform 21"/>
            <p:cNvSpPr/>
            <p:nvPr/>
          </p:nvSpPr>
          <p:spPr>
            <a:xfrm>
              <a:off x="7126516" y="819755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2" name="Freeform 22"/>
            <p:cNvSpPr/>
            <p:nvPr/>
          </p:nvSpPr>
          <p:spPr>
            <a:xfrm>
              <a:off x="13849858" y="8197550"/>
              <a:ext cx="5141728" cy="2480884"/>
            </a:xfrm>
            <a:custGeom>
              <a:avLst/>
              <a:gdLst/>
              <a:ahLst/>
              <a:cxnLst/>
              <a:rect l="l" t="t" r="r" b="b"/>
              <a:pathLst>
                <a:path w="5141728" h="2480884">
                  <a:moveTo>
                    <a:pt x="0" y="0"/>
                  </a:moveTo>
                  <a:lnTo>
                    <a:pt x="5141728" y="0"/>
                  </a:lnTo>
                  <a:lnTo>
                    <a:pt x="5141728" y="2480884"/>
                  </a:lnTo>
                  <a:lnTo>
                    <a:pt x="0" y="2480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sp>
        <p:nvSpPr>
          <p:cNvPr id="23" name="TextBox 23"/>
          <p:cNvSpPr txBox="1"/>
          <p:nvPr/>
        </p:nvSpPr>
        <p:spPr>
          <a:xfrm>
            <a:off x="2764733" y="1416130"/>
            <a:ext cx="3399808" cy="1542215"/>
          </a:xfrm>
          <a:prstGeom prst="rect">
            <a:avLst/>
          </a:prstGeom>
        </p:spPr>
        <p:txBody>
          <a:bodyPr lIns="0" tIns="0" rIns="0" bIns="0" rtlCol="0" anchor="t">
            <a:spAutoFit/>
          </a:bodyPr>
          <a:lstStyle/>
          <a:p>
            <a:pPr algn="ctr">
              <a:lnSpc>
                <a:spcPts val="3135"/>
              </a:lnSpc>
              <a:spcBef>
                <a:spcPct val="0"/>
              </a:spcBef>
            </a:pPr>
            <a:r>
              <a:rPr lang="en-US" sz="2239" i="1" spc="-31">
                <a:solidFill>
                  <a:srgbClr val="222222"/>
                </a:solidFill>
                <a:latin typeface="Glacial Indifference Italics"/>
                <a:ea typeface="Glacial Indifference Italics"/>
                <a:cs typeface="Glacial Indifference Italics"/>
                <a:sym typeface="Glacial Indifference Italics"/>
              </a:rPr>
              <a:t>Tercapainya target kuantitas personel yang tersertifikasi kompetensi, Terwujudnya Sistem Informasi SIAP POL</a:t>
            </a:r>
          </a:p>
        </p:txBody>
      </p:sp>
      <p:sp>
        <p:nvSpPr>
          <p:cNvPr id="24" name="TextBox 24"/>
          <p:cNvSpPr txBox="1"/>
          <p:nvPr/>
        </p:nvSpPr>
        <p:spPr>
          <a:xfrm>
            <a:off x="13036147" y="7460442"/>
            <a:ext cx="3636546" cy="1655812"/>
          </a:xfrm>
          <a:prstGeom prst="rect">
            <a:avLst/>
          </a:prstGeom>
        </p:spPr>
        <p:txBody>
          <a:bodyPr lIns="0" tIns="0" rIns="0" bIns="0" rtlCol="0" anchor="t">
            <a:spAutoFit/>
          </a:bodyPr>
          <a:lstStyle/>
          <a:p>
            <a:pPr algn="ctr">
              <a:lnSpc>
                <a:spcPts val="3353"/>
              </a:lnSpc>
              <a:spcBef>
                <a:spcPct val="0"/>
              </a:spcBef>
            </a:pPr>
            <a:r>
              <a:rPr lang="en-US" sz="2395" i="1" spc="-33">
                <a:solidFill>
                  <a:srgbClr val="222222"/>
                </a:solidFill>
                <a:latin typeface="Glacial Indifference Italics"/>
                <a:ea typeface="Glacial Indifference Italics"/>
                <a:cs typeface="Glacial Indifference Italics"/>
                <a:sym typeface="Glacial Indifference Italics"/>
              </a:rPr>
              <a:t>Memberikan masukan kepada pimpinan untuk dibentuknya Bidlabfor Polda DIY</a:t>
            </a:r>
          </a:p>
        </p:txBody>
      </p:sp>
      <p:sp>
        <p:nvSpPr>
          <p:cNvPr id="25" name="TextBox 25"/>
          <p:cNvSpPr txBox="1"/>
          <p:nvPr/>
        </p:nvSpPr>
        <p:spPr>
          <a:xfrm>
            <a:off x="2802117" y="7560541"/>
            <a:ext cx="3786244" cy="1584882"/>
          </a:xfrm>
          <a:prstGeom prst="rect">
            <a:avLst/>
          </a:prstGeom>
        </p:spPr>
        <p:txBody>
          <a:bodyPr lIns="0" tIns="0" rIns="0" bIns="0" rtlCol="0" anchor="t">
            <a:spAutoFit/>
          </a:bodyPr>
          <a:lstStyle/>
          <a:p>
            <a:pPr algn="ctr">
              <a:lnSpc>
                <a:spcPts val="2511"/>
              </a:lnSpc>
            </a:pPr>
            <a:r>
              <a:rPr lang="en-US" sz="2242" i="1" spc="-58">
                <a:solidFill>
                  <a:srgbClr val="222222"/>
                </a:solidFill>
                <a:latin typeface="Glacial Indifference Italics"/>
                <a:ea typeface="Glacial Indifference Italics"/>
                <a:cs typeface="Glacial Indifference Italics"/>
                <a:sym typeface="Glacial Indifference Italics"/>
              </a:rPr>
              <a:t>Pengembangan secara berkelanjutan sistem inforamsi administrasi pemeriksaan dan penanganan perkara dengan menambahkan fitur real time TKP</a:t>
            </a:r>
          </a:p>
        </p:txBody>
      </p:sp>
      <p:sp>
        <p:nvSpPr>
          <p:cNvPr id="26" name="TextBox 26"/>
          <p:cNvSpPr txBox="1"/>
          <p:nvPr/>
        </p:nvSpPr>
        <p:spPr>
          <a:xfrm>
            <a:off x="7876938" y="7615174"/>
            <a:ext cx="3636546" cy="1485867"/>
          </a:xfrm>
          <a:prstGeom prst="rect">
            <a:avLst/>
          </a:prstGeom>
        </p:spPr>
        <p:txBody>
          <a:bodyPr lIns="0" tIns="0" rIns="0" bIns="0" rtlCol="0" anchor="t">
            <a:spAutoFit/>
          </a:bodyPr>
          <a:lstStyle/>
          <a:p>
            <a:pPr algn="ctr">
              <a:lnSpc>
                <a:spcPts val="3049"/>
              </a:lnSpc>
              <a:spcBef>
                <a:spcPct val="0"/>
              </a:spcBef>
            </a:pPr>
            <a:r>
              <a:rPr lang="en-US" sz="2177" i="1" spc="-30">
                <a:solidFill>
                  <a:srgbClr val="222222"/>
                </a:solidFill>
                <a:latin typeface="Glacial Indifference Italics"/>
                <a:ea typeface="Glacial Indifference Italics"/>
                <a:cs typeface="Glacial Indifference Italics"/>
                <a:sym typeface="Glacial Indifference Italics"/>
              </a:rPr>
              <a:t>Mengintegrasikan SIAP POL dengan sistem LABORATORY INFORMATION SYSTEM PUSLABFOR POLRI</a:t>
            </a:r>
          </a:p>
        </p:txBody>
      </p:sp>
      <p:sp>
        <p:nvSpPr>
          <p:cNvPr id="27" name="TextBox 27"/>
          <p:cNvSpPr txBox="1"/>
          <p:nvPr/>
        </p:nvSpPr>
        <p:spPr>
          <a:xfrm>
            <a:off x="2604195" y="4629472"/>
            <a:ext cx="3636546" cy="1359866"/>
          </a:xfrm>
          <a:prstGeom prst="rect">
            <a:avLst/>
          </a:prstGeom>
        </p:spPr>
        <p:txBody>
          <a:bodyPr lIns="0" tIns="0" rIns="0" bIns="0" rtlCol="0" anchor="t">
            <a:spAutoFit/>
          </a:bodyPr>
          <a:lstStyle/>
          <a:p>
            <a:pPr algn="ctr">
              <a:lnSpc>
                <a:spcPts val="3658"/>
              </a:lnSpc>
              <a:spcBef>
                <a:spcPct val="0"/>
              </a:spcBef>
            </a:pPr>
            <a:r>
              <a:rPr lang="en-US" sz="2613" i="1" spc="-36">
                <a:solidFill>
                  <a:srgbClr val="222222"/>
                </a:solidFill>
                <a:latin typeface="Glacial Indifference Italics"/>
                <a:ea typeface="Glacial Indifference Italics"/>
                <a:cs typeface="Glacial Indifference Italics"/>
                <a:sym typeface="Glacial Indifference Italics"/>
              </a:rPr>
              <a:t>Melaksanakan perawatan dan pembaharuan informasi dalam SIAP POL </a:t>
            </a:r>
          </a:p>
        </p:txBody>
      </p:sp>
      <p:sp>
        <p:nvSpPr>
          <p:cNvPr id="28" name="TextBox 28"/>
          <p:cNvSpPr txBox="1"/>
          <p:nvPr/>
        </p:nvSpPr>
        <p:spPr>
          <a:xfrm>
            <a:off x="7666950" y="4761639"/>
            <a:ext cx="3636546" cy="1038382"/>
          </a:xfrm>
          <a:prstGeom prst="rect">
            <a:avLst/>
          </a:prstGeom>
        </p:spPr>
        <p:txBody>
          <a:bodyPr lIns="0" tIns="0" rIns="0" bIns="0" rtlCol="0" anchor="t">
            <a:spAutoFit/>
          </a:bodyPr>
          <a:lstStyle/>
          <a:p>
            <a:pPr algn="ctr">
              <a:lnSpc>
                <a:spcPts val="4259"/>
              </a:lnSpc>
            </a:pPr>
            <a:r>
              <a:rPr lang="en-US" sz="2613" i="1" spc="-109">
                <a:solidFill>
                  <a:srgbClr val="222222"/>
                </a:solidFill>
                <a:latin typeface="Glacial Indifference Italics"/>
                <a:ea typeface="Glacial Indifference Italics"/>
                <a:cs typeface="Glacial Indifference Italics"/>
                <a:sym typeface="Glacial Indifference Italics"/>
              </a:rPr>
              <a:t>Terimplementasikannya Sistem Informasi SIAP POL</a:t>
            </a:r>
          </a:p>
        </p:txBody>
      </p:sp>
      <p:sp>
        <p:nvSpPr>
          <p:cNvPr id="29" name="TextBox 29"/>
          <p:cNvSpPr txBox="1"/>
          <p:nvPr/>
        </p:nvSpPr>
        <p:spPr>
          <a:xfrm>
            <a:off x="12706696" y="4687322"/>
            <a:ext cx="3636546" cy="1359866"/>
          </a:xfrm>
          <a:prstGeom prst="rect">
            <a:avLst/>
          </a:prstGeom>
        </p:spPr>
        <p:txBody>
          <a:bodyPr lIns="0" tIns="0" rIns="0" bIns="0" rtlCol="0" anchor="t">
            <a:spAutoFit/>
          </a:bodyPr>
          <a:lstStyle/>
          <a:p>
            <a:pPr algn="ctr">
              <a:lnSpc>
                <a:spcPts val="3658"/>
              </a:lnSpc>
              <a:spcBef>
                <a:spcPct val="0"/>
              </a:spcBef>
            </a:pPr>
            <a:r>
              <a:rPr lang="en-US" sz="2613" i="1" spc="-36">
                <a:solidFill>
                  <a:srgbClr val="222222"/>
                </a:solidFill>
                <a:latin typeface="Glacial Indifference Italics"/>
                <a:ea typeface="Glacial Indifference Italics"/>
                <a:cs typeface="Glacial Indifference Italics"/>
                <a:sym typeface="Glacial Indifference Italics"/>
              </a:rPr>
              <a:t>Terjalinnya Perjanjian Kerja Sama dengan Perguruan Tinggi </a:t>
            </a:r>
          </a:p>
        </p:txBody>
      </p:sp>
      <p:sp>
        <p:nvSpPr>
          <p:cNvPr id="30" name="TextBox 30"/>
          <p:cNvSpPr txBox="1"/>
          <p:nvPr/>
        </p:nvSpPr>
        <p:spPr>
          <a:xfrm>
            <a:off x="12744796" y="1699481"/>
            <a:ext cx="3636546" cy="903501"/>
          </a:xfrm>
          <a:prstGeom prst="rect">
            <a:avLst/>
          </a:prstGeom>
        </p:spPr>
        <p:txBody>
          <a:bodyPr lIns="0" tIns="0" rIns="0" bIns="0" rtlCol="0" anchor="t">
            <a:spAutoFit/>
          </a:bodyPr>
          <a:lstStyle/>
          <a:p>
            <a:pPr algn="ctr">
              <a:lnSpc>
                <a:spcPts val="3658"/>
              </a:lnSpc>
              <a:spcBef>
                <a:spcPct val="0"/>
              </a:spcBef>
            </a:pPr>
            <a:r>
              <a:rPr lang="en-US" sz="2613" i="1" spc="-36">
                <a:solidFill>
                  <a:srgbClr val="222222"/>
                </a:solidFill>
                <a:latin typeface="Glacial Indifference Italics"/>
                <a:ea typeface="Glacial Indifference Italics"/>
                <a:cs typeface="Glacial Indifference Italics"/>
                <a:sym typeface="Glacial Indifference Italics"/>
              </a:rPr>
              <a:t>Tersosialisasikannya Buku Panduan SIAP POL</a:t>
            </a:r>
          </a:p>
        </p:txBody>
      </p:sp>
      <p:sp>
        <p:nvSpPr>
          <p:cNvPr id="31" name="TextBox 31"/>
          <p:cNvSpPr txBox="1"/>
          <p:nvPr/>
        </p:nvSpPr>
        <p:spPr>
          <a:xfrm>
            <a:off x="7631482" y="1502542"/>
            <a:ext cx="3636546" cy="1359866"/>
          </a:xfrm>
          <a:prstGeom prst="rect">
            <a:avLst/>
          </a:prstGeom>
        </p:spPr>
        <p:txBody>
          <a:bodyPr lIns="0" tIns="0" rIns="0" bIns="0" rtlCol="0" anchor="t">
            <a:spAutoFit/>
          </a:bodyPr>
          <a:lstStyle/>
          <a:p>
            <a:pPr algn="ctr">
              <a:lnSpc>
                <a:spcPts val="3658"/>
              </a:lnSpc>
              <a:spcBef>
                <a:spcPct val="0"/>
              </a:spcBef>
            </a:pPr>
            <a:r>
              <a:rPr lang="en-US" sz="2613" i="1" spc="-36">
                <a:solidFill>
                  <a:srgbClr val="222222"/>
                </a:solidFill>
                <a:latin typeface="Glacial Indifference Italics"/>
                <a:ea typeface="Glacial Indifference Italics"/>
                <a:cs typeface="Glacial Indifference Italics"/>
                <a:sym typeface="Glacial Indifference Italics"/>
              </a:rPr>
              <a:t>Terwujudnya Jukrah Kabidlabfor Mengenai Tindak Pidana</a:t>
            </a:r>
          </a:p>
        </p:txBody>
      </p:sp>
      <p:sp>
        <p:nvSpPr>
          <p:cNvPr id="32" name="TextBox 32"/>
          <p:cNvSpPr txBox="1"/>
          <p:nvPr/>
        </p:nvSpPr>
        <p:spPr>
          <a:xfrm>
            <a:off x="2398869" y="327316"/>
            <a:ext cx="14144699" cy="548005"/>
          </a:xfrm>
          <a:prstGeom prst="rect">
            <a:avLst/>
          </a:prstGeom>
        </p:spPr>
        <p:txBody>
          <a:bodyPr lIns="0" tIns="0" rIns="0" bIns="0" rtlCol="0" anchor="t">
            <a:spAutoFit/>
          </a:bodyPr>
          <a:lstStyle/>
          <a:p>
            <a:pPr algn="ctr">
              <a:lnSpc>
                <a:spcPts val="4159"/>
              </a:lnSpc>
            </a:pPr>
            <a:r>
              <a:rPr lang="en-US" sz="3999" b="1">
                <a:solidFill>
                  <a:srgbClr val="CF7600"/>
                </a:solidFill>
                <a:latin typeface="Montserrat Classic Bold"/>
                <a:ea typeface="Montserrat Classic Bold"/>
                <a:cs typeface="Montserrat Classic Bold"/>
                <a:sym typeface="Montserrat Classic Bold"/>
              </a:rPr>
              <a:t>MILESTONE </a:t>
            </a:r>
          </a:p>
        </p:txBody>
      </p:sp>
      <p:grpSp>
        <p:nvGrpSpPr>
          <p:cNvPr id="33" name="Group 33"/>
          <p:cNvGrpSpPr/>
          <p:nvPr/>
        </p:nvGrpSpPr>
        <p:grpSpPr>
          <a:xfrm>
            <a:off x="103134" y="45302"/>
            <a:ext cx="4816586" cy="764030"/>
            <a:chOff x="0" y="0"/>
            <a:chExt cx="6422115" cy="1018707"/>
          </a:xfrm>
        </p:grpSpPr>
        <p:sp>
          <p:nvSpPr>
            <p:cNvPr id="34" name="Freeform 34"/>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9"/>
              <a:stretch>
                <a:fillRect/>
              </a:stretch>
            </a:blipFill>
          </p:spPr>
          <p:txBody>
            <a:bodyPr/>
            <a:lstStyle/>
            <a:p>
              <a:endParaRPr lang="en-ID"/>
            </a:p>
          </p:txBody>
        </p:sp>
        <p:sp>
          <p:nvSpPr>
            <p:cNvPr id="35" name="TextBox 35"/>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flipV="1">
            <a:off x="10796431" y="0"/>
            <a:ext cx="7590221" cy="7039930"/>
          </a:xfrm>
          <a:custGeom>
            <a:avLst/>
            <a:gdLst/>
            <a:ahLst/>
            <a:cxnLst/>
            <a:rect l="l" t="t" r="r" b="b"/>
            <a:pathLst>
              <a:path w="7590221" h="7039930">
                <a:moveTo>
                  <a:pt x="0" y="7039930"/>
                </a:moveTo>
                <a:lnTo>
                  <a:pt x="7590221" y="7039930"/>
                </a:lnTo>
                <a:lnTo>
                  <a:pt x="7590221" y="0"/>
                </a:lnTo>
                <a:lnTo>
                  <a:pt x="0" y="0"/>
                </a:lnTo>
                <a:lnTo>
                  <a:pt x="0" y="703993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10796431" y="3007044"/>
            <a:ext cx="7849009" cy="7279956"/>
          </a:xfrm>
          <a:custGeom>
            <a:avLst/>
            <a:gdLst/>
            <a:ahLst/>
            <a:cxnLst/>
            <a:rect l="l" t="t" r="r" b="b"/>
            <a:pathLst>
              <a:path w="7849009" h="7279956">
                <a:moveTo>
                  <a:pt x="7849010" y="0"/>
                </a:moveTo>
                <a:lnTo>
                  <a:pt x="0" y="0"/>
                </a:lnTo>
                <a:lnTo>
                  <a:pt x="0" y="7279956"/>
                </a:lnTo>
                <a:lnTo>
                  <a:pt x="7849010" y="7279956"/>
                </a:lnTo>
                <a:lnTo>
                  <a:pt x="78490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5" name="Group 5"/>
          <p:cNvGrpSpPr/>
          <p:nvPr/>
        </p:nvGrpSpPr>
        <p:grpSpPr>
          <a:xfrm>
            <a:off x="17259300" y="5621278"/>
            <a:ext cx="4011071" cy="347340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sp>
        <p:nvSpPr>
          <p:cNvPr id="7" name="Freeform 7"/>
          <p:cNvSpPr/>
          <p:nvPr/>
        </p:nvSpPr>
        <p:spPr>
          <a:xfrm>
            <a:off x="2697930" y="3213570"/>
            <a:ext cx="11913146" cy="7073430"/>
          </a:xfrm>
          <a:custGeom>
            <a:avLst/>
            <a:gdLst/>
            <a:ahLst/>
            <a:cxnLst/>
            <a:rect l="l" t="t" r="r" b="b"/>
            <a:pathLst>
              <a:path w="11913146" h="7073430">
                <a:moveTo>
                  <a:pt x="0" y="0"/>
                </a:moveTo>
                <a:lnTo>
                  <a:pt x="11913146" y="0"/>
                </a:lnTo>
                <a:lnTo>
                  <a:pt x="11913146" y="7073430"/>
                </a:lnTo>
                <a:lnTo>
                  <a:pt x="0" y="7073430"/>
                </a:lnTo>
                <a:lnTo>
                  <a:pt x="0" y="0"/>
                </a:lnTo>
                <a:close/>
              </a:path>
            </a:pathLst>
          </a:custGeom>
          <a:blipFill>
            <a:blip r:embed="rId5"/>
            <a:stretch>
              <a:fillRect/>
            </a:stretch>
          </a:blipFill>
        </p:spPr>
        <p:txBody>
          <a:bodyPr/>
          <a:lstStyle/>
          <a:p>
            <a:endParaRPr lang="en-ID"/>
          </a:p>
        </p:txBody>
      </p:sp>
      <p:sp>
        <p:nvSpPr>
          <p:cNvPr id="8" name="TextBox 8"/>
          <p:cNvSpPr txBox="1"/>
          <p:nvPr/>
        </p:nvSpPr>
        <p:spPr>
          <a:xfrm>
            <a:off x="1263636" y="2613846"/>
            <a:ext cx="11111137" cy="599723"/>
          </a:xfrm>
          <a:prstGeom prst="rect">
            <a:avLst/>
          </a:prstGeom>
        </p:spPr>
        <p:txBody>
          <a:bodyPr lIns="0" tIns="0" rIns="0" bIns="0" rtlCol="0" anchor="t">
            <a:spAutoFit/>
          </a:bodyPr>
          <a:lstStyle/>
          <a:p>
            <a:pPr algn="l">
              <a:lnSpc>
                <a:spcPts val="4844"/>
              </a:lnSpc>
            </a:pPr>
            <a:r>
              <a:rPr lang="en-US" sz="3784" b="1">
                <a:solidFill>
                  <a:srgbClr val="CF7600"/>
                </a:solidFill>
                <a:latin typeface="Montserrat Classic Bold"/>
                <a:ea typeface="Montserrat Classic Bold"/>
                <a:cs typeface="Montserrat Classic Bold"/>
                <a:sym typeface="Montserrat Classic Bold"/>
              </a:rPr>
              <a:t>TABEL PERSONEL YANG TERSERTIFIKASI</a:t>
            </a:r>
          </a:p>
        </p:txBody>
      </p:sp>
      <p:grpSp>
        <p:nvGrpSpPr>
          <p:cNvPr id="9" name="Group 9"/>
          <p:cNvGrpSpPr/>
          <p:nvPr/>
        </p:nvGrpSpPr>
        <p:grpSpPr>
          <a:xfrm>
            <a:off x="65034" y="47195"/>
            <a:ext cx="4816586" cy="764030"/>
            <a:chOff x="0" y="0"/>
            <a:chExt cx="6422115" cy="1018707"/>
          </a:xfrm>
        </p:grpSpPr>
        <p:sp>
          <p:nvSpPr>
            <p:cNvPr id="10" name="Freeform 10"/>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11" name="TextBox 11"/>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2" name="TextBox 12"/>
          <p:cNvSpPr txBox="1"/>
          <p:nvPr/>
        </p:nvSpPr>
        <p:spPr>
          <a:xfrm>
            <a:off x="7012893" y="3813180"/>
            <a:ext cx="1508245" cy="528165"/>
          </a:xfrm>
          <a:prstGeom prst="rect">
            <a:avLst/>
          </a:prstGeom>
        </p:spPr>
        <p:txBody>
          <a:bodyPr lIns="0" tIns="0" rIns="0" bIns="0" rtlCol="0" anchor="t">
            <a:spAutoFit/>
          </a:bodyPr>
          <a:lstStyle/>
          <a:p>
            <a:pPr algn="ctr">
              <a:lnSpc>
                <a:spcPts val="4394"/>
              </a:lnSpc>
              <a:spcBef>
                <a:spcPct val="0"/>
              </a:spcBef>
            </a:pPr>
            <a:r>
              <a:rPr lang="en-US" sz="3138">
                <a:solidFill>
                  <a:srgbClr val="000000"/>
                </a:solidFill>
                <a:latin typeface="Open Sans Extra Bold"/>
                <a:ea typeface="Open Sans Extra Bold"/>
                <a:cs typeface="Open Sans Extra Bold"/>
                <a:sym typeface="Open Sans Extra Bold"/>
              </a:rPr>
              <a:t>BEFORE</a:t>
            </a:r>
          </a:p>
        </p:txBody>
      </p:sp>
      <p:sp>
        <p:nvSpPr>
          <p:cNvPr id="13" name="TextBox 13"/>
          <p:cNvSpPr txBox="1"/>
          <p:nvPr/>
        </p:nvSpPr>
        <p:spPr>
          <a:xfrm>
            <a:off x="11530681" y="3813180"/>
            <a:ext cx="1228154" cy="528165"/>
          </a:xfrm>
          <a:prstGeom prst="rect">
            <a:avLst/>
          </a:prstGeom>
        </p:spPr>
        <p:txBody>
          <a:bodyPr lIns="0" tIns="0" rIns="0" bIns="0" rtlCol="0" anchor="t">
            <a:spAutoFit/>
          </a:bodyPr>
          <a:lstStyle/>
          <a:p>
            <a:pPr algn="ctr">
              <a:lnSpc>
                <a:spcPts val="4394"/>
              </a:lnSpc>
              <a:spcBef>
                <a:spcPct val="0"/>
              </a:spcBef>
            </a:pPr>
            <a:r>
              <a:rPr lang="en-US" sz="3138">
                <a:solidFill>
                  <a:srgbClr val="000000"/>
                </a:solidFill>
                <a:latin typeface="Open Sans Extra Bold"/>
                <a:ea typeface="Open Sans Extra Bold"/>
                <a:cs typeface="Open Sans Extra Bold"/>
                <a:sym typeface="Open Sans Extra Bold"/>
              </a:rPr>
              <a:t>AFTER</a:t>
            </a:r>
          </a:p>
        </p:txBody>
      </p:sp>
      <p:sp>
        <p:nvSpPr>
          <p:cNvPr id="14" name="TextBox 14"/>
          <p:cNvSpPr txBox="1"/>
          <p:nvPr/>
        </p:nvSpPr>
        <p:spPr>
          <a:xfrm>
            <a:off x="2497048" y="714551"/>
            <a:ext cx="9647709" cy="599723"/>
          </a:xfrm>
          <a:prstGeom prst="rect">
            <a:avLst/>
          </a:prstGeom>
        </p:spPr>
        <p:txBody>
          <a:bodyPr lIns="0" tIns="0" rIns="0" bIns="0" rtlCol="0" anchor="t">
            <a:spAutoFit/>
          </a:bodyPr>
          <a:lstStyle/>
          <a:p>
            <a:pPr algn="l">
              <a:lnSpc>
                <a:spcPts val="4844"/>
              </a:lnSpc>
            </a:pPr>
            <a:r>
              <a:rPr lang="en-US" sz="3784" b="1">
                <a:solidFill>
                  <a:srgbClr val="CF7600"/>
                </a:solidFill>
                <a:latin typeface="Montserrat Classic Bold"/>
                <a:ea typeface="Montserrat Classic Bold"/>
                <a:cs typeface="Montserrat Classic Bold"/>
                <a:sym typeface="Montserrat Classic Bold"/>
              </a:rPr>
              <a:t>CAPAIAN HASIL PROYEK PERUBAHAN</a:t>
            </a:r>
          </a:p>
        </p:txBody>
      </p:sp>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flipV="1">
            <a:off x="5712282" y="-73140"/>
            <a:ext cx="12575718" cy="6303579"/>
          </a:xfrm>
          <a:custGeom>
            <a:avLst/>
            <a:gdLst/>
            <a:ahLst/>
            <a:cxnLst/>
            <a:rect l="l" t="t" r="r" b="b"/>
            <a:pathLst>
              <a:path w="12575718" h="6303579">
                <a:moveTo>
                  <a:pt x="0" y="6303579"/>
                </a:moveTo>
                <a:lnTo>
                  <a:pt x="12575718" y="6303579"/>
                </a:lnTo>
                <a:lnTo>
                  <a:pt x="12575718" y="0"/>
                </a:lnTo>
                <a:lnTo>
                  <a:pt x="0" y="0"/>
                </a:lnTo>
                <a:lnTo>
                  <a:pt x="0" y="6303579"/>
                </a:lnTo>
                <a:close/>
              </a:path>
            </a:pathLst>
          </a:custGeom>
          <a:blipFill>
            <a:blip r:embed="rId3">
              <a:alphaModFix amt="61000"/>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12223931" y="900275"/>
            <a:ext cx="10070738" cy="8720805"/>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pSp>
        <p:nvGrpSpPr>
          <p:cNvPr id="6" name="Group 6"/>
          <p:cNvGrpSpPr/>
          <p:nvPr/>
        </p:nvGrpSpPr>
        <p:grpSpPr>
          <a:xfrm>
            <a:off x="0" y="19067"/>
            <a:ext cx="4816586" cy="764030"/>
            <a:chOff x="0" y="0"/>
            <a:chExt cx="6422115" cy="1018707"/>
          </a:xfrm>
        </p:grpSpPr>
        <p:sp>
          <p:nvSpPr>
            <p:cNvPr id="7" name="Freeform 7"/>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8" name="TextBox 8"/>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grpSp>
        <p:nvGrpSpPr>
          <p:cNvPr id="9" name="Group 9"/>
          <p:cNvGrpSpPr/>
          <p:nvPr/>
        </p:nvGrpSpPr>
        <p:grpSpPr>
          <a:xfrm>
            <a:off x="1361473" y="1228053"/>
            <a:ext cx="15565054" cy="8655194"/>
            <a:chOff x="0" y="0"/>
            <a:chExt cx="20753405" cy="11540259"/>
          </a:xfrm>
        </p:grpSpPr>
        <p:sp>
          <p:nvSpPr>
            <p:cNvPr id="10" name="Freeform 10"/>
            <p:cNvSpPr/>
            <p:nvPr/>
          </p:nvSpPr>
          <p:spPr>
            <a:xfrm>
              <a:off x="0" y="0"/>
              <a:ext cx="10530486" cy="11540259"/>
            </a:xfrm>
            <a:custGeom>
              <a:avLst/>
              <a:gdLst/>
              <a:ahLst/>
              <a:cxnLst/>
              <a:rect l="l" t="t" r="r" b="b"/>
              <a:pathLst>
                <a:path w="10530486" h="11540259">
                  <a:moveTo>
                    <a:pt x="0" y="0"/>
                  </a:moveTo>
                  <a:lnTo>
                    <a:pt x="10530486" y="0"/>
                  </a:lnTo>
                  <a:lnTo>
                    <a:pt x="10530486" y="11540259"/>
                  </a:lnTo>
                  <a:lnTo>
                    <a:pt x="0" y="115402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1" name="TextBox 11"/>
            <p:cNvSpPr txBox="1"/>
            <p:nvPr/>
          </p:nvSpPr>
          <p:spPr>
            <a:xfrm>
              <a:off x="849230" y="3989995"/>
              <a:ext cx="8509111" cy="2511141"/>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Peraturan Kapolri No. 10 tahun 2009 ttg Tata Cara dan Persyaratan Permintaan Pemeriksaan Teknis Kriminalistik TKP dan Laboratoris Kriminalistik Barang Bukti kepada Laboratorium Forensik..</a:t>
              </a:r>
            </a:p>
            <a:p>
              <a:pPr algn="just">
                <a:lnSpc>
                  <a:spcPts val="3039"/>
                </a:lnSpc>
                <a:spcBef>
                  <a:spcPct val="0"/>
                </a:spcBef>
              </a:pPr>
              <a:endParaRPr lang="en-US" sz="2171">
                <a:solidFill>
                  <a:srgbClr val="301B00"/>
                </a:solidFill>
                <a:latin typeface="Roboto Condensed"/>
                <a:ea typeface="Roboto Condensed"/>
                <a:cs typeface="Roboto Condensed"/>
                <a:sym typeface="Roboto Condensed"/>
              </a:endParaRPr>
            </a:p>
          </p:txBody>
        </p:sp>
        <p:sp>
          <p:nvSpPr>
            <p:cNvPr id="12" name="TextBox 12"/>
            <p:cNvSpPr txBox="1"/>
            <p:nvPr/>
          </p:nvSpPr>
          <p:spPr>
            <a:xfrm>
              <a:off x="859644" y="946882"/>
              <a:ext cx="8509111" cy="3018552"/>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Undang-Undang Kepolisian No. 2 Tahun 2002 ps. 16 (1) g dlm upaya mencari dan mengumpulkan bukti dalam proses penyidikan, penyidik diberi kewenangan untuk mendatangkan orang ahli yang diperlukan dlm hubungannya dengan pemeriksaan perkara. epolisian Negara Republik Indonesia ps.  dlm upaya</a:t>
              </a:r>
            </a:p>
          </p:txBody>
        </p:sp>
        <p:sp>
          <p:nvSpPr>
            <p:cNvPr id="13" name="TextBox 13"/>
            <p:cNvSpPr txBox="1"/>
            <p:nvPr/>
          </p:nvSpPr>
          <p:spPr>
            <a:xfrm>
              <a:off x="828403" y="6005267"/>
              <a:ext cx="8509111" cy="2003731"/>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Peraturan Kapolri No. 6 tahun 2017 ttg STOK Mabes Polri Puslabfor adalah unsur pelaksana teknis dibawah Bareskrim Polri.</a:t>
              </a:r>
            </a:p>
            <a:p>
              <a:pPr algn="just">
                <a:lnSpc>
                  <a:spcPts val="3039"/>
                </a:lnSpc>
                <a:spcBef>
                  <a:spcPct val="0"/>
                </a:spcBef>
              </a:pPr>
              <a:endParaRPr lang="en-US" sz="2171">
                <a:solidFill>
                  <a:srgbClr val="301B00"/>
                </a:solidFill>
                <a:latin typeface="Roboto Condensed"/>
                <a:ea typeface="Roboto Condensed"/>
                <a:cs typeface="Roboto Condensed"/>
                <a:sym typeface="Roboto Condensed"/>
              </a:endParaRPr>
            </a:p>
          </p:txBody>
        </p:sp>
        <p:sp>
          <p:nvSpPr>
            <p:cNvPr id="14" name="TextBox 14"/>
            <p:cNvSpPr txBox="1"/>
            <p:nvPr/>
          </p:nvSpPr>
          <p:spPr>
            <a:xfrm>
              <a:off x="828403" y="7572235"/>
              <a:ext cx="8509111" cy="1496320"/>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Keputusan Kapolri No. : KEP./1348/XII/2017 ttg Service Area Laboratorium Forensik Polri.</a:t>
              </a:r>
            </a:p>
            <a:p>
              <a:pPr algn="just">
                <a:lnSpc>
                  <a:spcPts val="3039"/>
                </a:lnSpc>
                <a:spcBef>
                  <a:spcPct val="0"/>
                </a:spcBef>
              </a:pPr>
              <a:endParaRPr lang="en-US" sz="2171">
                <a:solidFill>
                  <a:srgbClr val="301B00"/>
                </a:solidFill>
                <a:latin typeface="Roboto Condensed"/>
                <a:ea typeface="Roboto Condensed"/>
                <a:cs typeface="Roboto Condensed"/>
                <a:sym typeface="Roboto Condensed"/>
              </a:endParaRPr>
            </a:p>
          </p:txBody>
        </p:sp>
        <p:sp>
          <p:nvSpPr>
            <p:cNvPr id="15" name="TextBox 15"/>
            <p:cNvSpPr txBox="1"/>
            <p:nvPr/>
          </p:nvSpPr>
          <p:spPr>
            <a:xfrm>
              <a:off x="828403" y="8633987"/>
              <a:ext cx="8509111" cy="2003731"/>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Peraturan Kepolisian No. 14 tahun 2018 ttg STOK Kepolisian Daerah Bidlabfor Polda Jateng terdiri 5 Subbidang. </a:t>
              </a:r>
            </a:p>
            <a:p>
              <a:pPr algn="just">
                <a:lnSpc>
                  <a:spcPts val="3039"/>
                </a:lnSpc>
                <a:spcBef>
                  <a:spcPct val="0"/>
                </a:spcBef>
              </a:pPr>
              <a:endParaRPr lang="en-US" sz="2171">
                <a:solidFill>
                  <a:srgbClr val="301B00"/>
                </a:solidFill>
                <a:latin typeface="Roboto Condensed"/>
                <a:ea typeface="Roboto Condensed"/>
                <a:cs typeface="Roboto Condensed"/>
                <a:sym typeface="Roboto Condensed"/>
              </a:endParaRPr>
            </a:p>
          </p:txBody>
        </p:sp>
        <p:sp>
          <p:nvSpPr>
            <p:cNvPr id="16" name="Freeform 16"/>
            <p:cNvSpPr/>
            <p:nvPr/>
          </p:nvSpPr>
          <p:spPr>
            <a:xfrm>
              <a:off x="10222919" y="0"/>
              <a:ext cx="10530486" cy="11540259"/>
            </a:xfrm>
            <a:custGeom>
              <a:avLst/>
              <a:gdLst/>
              <a:ahLst/>
              <a:cxnLst/>
              <a:rect l="l" t="t" r="r" b="b"/>
              <a:pathLst>
                <a:path w="10530486" h="11540259">
                  <a:moveTo>
                    <a:pt x="0" y="0"/>
                  </a:moveTo>
                  <a:lnTo>
                    <a:pt x="10530486" y="0"/>
                  </a:lnTo>
                  <a:lnTo>
                    <a:pt x="10530486" y="11540259"/>
                  </a:lnTo>
                  <a:lnTo>
                    <a:pt x="0" y="115402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7" name="TextBox 17"/>
            <p:cNvSpPr txBox="1"/>
            <p:nvPr/>
          </p:nvSpPr>
          <p:spPr>
            <a:xfrm>
              <a:off x="11058683" y="2975174"/>
              <a:ext cx="8504951" cy="4033373"/>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Surat Telegram Kapolri No. : ST/1519/VII/RES.9./2024, 24-07-2024 ttg Dalam melaksanakan penyidikan terhadap jenis TindakPidana apapun, agar penyidik melakukan koordinasi dengan Puslabfor Bareskrim Polri atau Bidlabfor Polda dalamhal peristiwa Pidana dengan pembuktian secara ilmiah menggunakan Bantek Labfor.</a:t>
              </a:r>
            </a:p>
          </p:txBody>
        </p:sp>
        <p:sp>
          <p:nvSpPr>
            <p:cNvPr id="18" name="TextBox 18"/>
            <p:cNvSpPr txBox="1"/>
            <p:nvPr/>
          </p:nvSpPr>
          <p:spPr>
            <a:xfrm>
              <a:off x="11058683" y="946882"/>
              <a:ext cx="8504951" cy="2511141"/>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Perkabareskrim Polri No. 1 tahun 2022 TTG Standar Operasional Prosedur Bantuan Teknis Penyelidikan dan Penyidikan Tindak Pidana, memberikan pelayanan umum forensic kriminalistik.</a:t>
              </a:r>
            </a:p>
            <a:p>
              <a:pPr algn="just">
                <a:lnSpc>
                  <a:spcPts val="3039"/>
                </a:lnSpc>
                <a:spcBef>
                  <a:spcPct val="0"/>
                </a:spcBef>
              </a:pPr>
              <a:endParaRPr lang="en-US" sz="2171">
                <a:solidFill>
                  <a:srgbClr val="301B00"/>
                </a:solidFill>
                <a:latin typeface="Roboto Condensed"/>
                <a:ea typeface="Roboto Condensed"/>
                <a:cs typeface="Roboto Condensed"/>
                <a:sym typeface="Roboto Condensed"/>
              </a:endParaRPr>
            </a:p>
          </p:txBody>
        </p:sp>
        <p:sp>
          <p:nvSpPr>
            <p:cNvPr id="19" name="TextBox 19"/>
            <p:cNvSpPr txBox="1"/>
            <p:nvPr/>
          </p:nvSpPr>
          <p:spPr>
            <a:xfrm>
              <a:off x="11058683" y="7089522"/>
              <a:ext cx="8504951" cy="3525962"/>
            </a:xfrm>
            <a:prstGeom prst="rect">
              <a:avLst/>
            </a:prstGeom>
          </p:spPr>
          <p:txBody>
            <a:bodyPr lIns="0" tIns="0" rIns="0" bIns="0" rtlCol="0" anchor="t">
              <a:spAutoFit/>
            </a:bodyPr>
            <a:lstStyle/>
            <a:p>
              <a:pPr marL="468794" lvl="1" indent="-234397" algn="just">
                <a:lnSpc>
                  <a:spcPts val="3039"/>
                </a:lnSpc>
                <a:buFont typeface="Arial"/>
                <a:buChar char="•"/>
              </a:pPr>
              <a:r>
                <a:rPr lang="en-US" sz="2171">
                  <a:solidFill>
                    <a:srgbClr val="301B00"/>
                  </a:solidFill>
                  <a:latin typeface="Roboto Condensed"/>
                  <a:ea typeface="Roboto Condensed"/>
                  <a:cs typeface="Roboto Condensed"/>
                  <a:sym typeface="Roboto Condensed"/>
                </a:rPr>
                <a:t>Commander Wish Kapolda Jawa Tengah tgl. 2 Agustus 2024. babwa penegakan hukum yang tegas dan responsif. Kepolisian Polda Jawa Tengah harus hadir memberikan perlindungan seluruh lapisan masyarakat melalui penegakan hukum secara tegas dan cepat, dengan kedepankan Scientific Crime Investigation (SCI).</a:t>
              </a:r>
            </a:p>
          </p:txBody>
        </p:sp>
      </p:grpSp>
      <p:sp>
        <p:nvSpPr>
          <p:cNvPr id="20" name="Freeform 20"/>
          <p:cNvSpPr/>
          <p:nvPr/>
        </p:nvSpPr>
        <p:spPr>
          <a:xfrm rot="-10800000">
            <a:off x="7885311" y="349074"/>
            <a:ext cx="2517378" cy="1102402"/>
          </a:xfrm>
          <a:custGeom>
            <a:avLst/>
            <a:gdLst/>
            <a:ahLst/>
            <a:cxnLst/>
            <a:rect l="l" t="t" r="r" b="b"/>
            <a:pathLst>
              <a:path w="2517378" h="1102402">
                <a:moveTo>
                  <a:pt x="0" y="0"/>
                </a:moveTo>
                <a:lnTo>
                  <a:pt x="2517378" y="0"/>
                </a:lnTo>
                <a:lnTo>
                  <a:pt x="2517378" y="1102402"/>
                </a:lnTo>
                <a:lnTo>
                  <a:pt x="0" y="11024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21" name="TextBox 21"/>
          <p:cNvSpPr txBox="1"/>
          <p:nvPr/>
        </p:nvSpPr>
        <p:spPr>
          <a:xfrm>
            <a:off x="7953018" y="602440"/>
            <a:ext cx="2381964" cy="356235"/>
          </a:xfrm>
          <a:prstGeom prst="rect">
            <a:avLst/>
          </a:prstGeom>
        </p:spPr>
        <p:txBody>
          <a:bodyPr lIns="0" tIns="0" rIns="0" bIns="0" rtlCol="0" anchor="t">
            <a:spAutoFit/>
          </a:bodyPr>
          <a:lstStyle/>
          <a:p>
            <a:pPr algn="ctr">
              <a:lnSpc>
                <a:spcPts val="2939"/>
              </a:lnSpc>
              <a:spcBef>
                <a:spcPct val="0"/>
              </a:spcBef>
            </a:pPr>
            <a:r>
              <a:rPr lang="en-US" sz="2099" b="1">
                <a:solidFill>
                  <a:srgbClr val="301B00"/>
                </a:solidFill>
                <a:latin typeface="Canva Sans Bold"/>
                <a:ea typeface="Canva Sans Bold"/>
                <a:cs typeface="Canva Sans Bold"/>
                <a:sym typeface="Canva Sans Bold"/>
              </a:rPr>
              <a:t>LATAR BELAKANG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211601" y="-146493"/>
            <a:ext cx="18711201" cy="3510590"/>
            <a:chOff x="0" y="0"/>
            <a:chExt cx="24948269" cy="4680786"/>
          </a:xfrm>
        </p:grpSpPr>
        <p:pic>
          <p:nvPicPr>
            <p:cNvPr id="4" name="Picture 4"/>
            <p:cNvPicPr>
              <a:picLocks noChangeAspect="1"/>
            </p:cNvPicPr>
            <p:nvPr/>
          </p:nvPicPr>
          <p:blipFill>
            <a:blip r:embed="rId3">
              <a:alphaModFix amt="13000"/>
            </a:blip>
            <a:srcRect t="25138" b="49845"/>
            <a:stretch>
              <a:fillRect/>
            </a:stretch>
          </p:blipFill>
          <p:spPr>
            <a:xfrm>
              <a:off x="0" y="0"/>
              <a:ext cx="24948269" cy="4680786"/>
            </a:xfrm>
            <a:prstGeom prst="rect">
              <a:avLst/>
            </a:prstGeom>
          </p:spPr>
        </p:pic>
      </p:grpSp>
      <p:sp>
        <p:nvSpPr>
          <p:cNvPr id="5" name="Freeform 5"/>
          <p:cNvSpPr/>
          <p:nvPr/>
        </p:nvSpPr>
        <p:spPr>
          <a:xfrm flipH="1">
            <a:off x="0" y="7912608"/>
            <a:ext cx="2559991" cy="2374392"/>
          </a:xfrm>
          <a:custGeom>
            <a:avLst/>
            <a:gdLst/>
            <a:ahLst/>
            <a:cxnLst/>
            <a:rect l="l" t="t" r="r" b="b"/>
            <a:pathLst>
              <a:path w="2559991" h="2374392">
                <a:moveTo>
                  <a:pt x="2559991" y="0"/>
                </a:moveTo>
                <a:lnTo>
                  <a:pt x="0" y="0"/>
                </a:lnTo>
                <a:lnTo>
                  <a:pt x="0" y="2374392"/>
                </a:lnTo>
                <a:lnTo>
                  <a:pt x="2559991" y="2374392"/>
                </a:lnTo>
                <a:lnTo>
                  <a:pt x="25599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5728377" y="7926585"/>
            <a:ext cx="2559991" cy="2374392"/>
          </a:xfrm>
          <a:custGeom>
            <a:avLst/>
            <a:gdLst/>
            <a:ahLst/>
            <a:cxnLst/>
            <a:rect l="l" t="t" r="r" b="b"/>
            <a:pathLst>
              <a:path w="2559991" h="2374392">
                <a:moveTo>
                  <a:pt x="0" y="0"/>
                </a:moveTo>
                <a:lnTo>
                  <a:pt x="2559991" y="0"/>
                </a:lnTo>
                <a:lnTo>
                  <a:pt x="2559991" y="2374392"/>
                </a:lnTo>
                <a:lnTo>
                  <a:pt x="0" y="2374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7" name="Group 7"/>
          <p:cNvGrpSpPr/>
          <p:nvPr/>
        </p:nvGrpSpPr>
        <p:grpSpPr>
          <a:xfrm>
            <a:off x="1028700" y="3591277"/>
            <a:ext cx="16519577" cy="6034006"/>
            <a:chOff x="0" y="0"/>
            <a:chExt cx="22026103" cy="8045342"/>
          </a:xfrm>
        </p:grpSpPr>
        <p:grpSp>
          <p:nvGrpSpPr>
            <p:cNvPr id="8" name="Group 8"/>
            <p:cNvGrpSpPr/>
            <p:nvPr/>
          </p:nvGrpSpPr>
          <p:grpSpPr>
            <a:xfrm>
              <a:off x="0" y="168403"/>
              <a:ext cx="7262535" cy="6132095"/>
              <a:chOff x="0" y="0"/>
              <a:chExt cx="6355969" cy="5366639"/>
            </a:xfrm>
          </p:grpSpPr>
          <p:sp>
            <p:nvSpPr>
              <p:cNvPr id="9" name="Freeform 9"/>
              <p:cNvSpPr/>
              <p:nvPr/>
            </p:nvSpPr>
            <p:spPr>
              <a:xfrm>
                <a:off x="-116840" y="-575691"/>
                <a:ext cx="6804152" cy="5965952"/>
              </a:xfrm>
              <a:custGeom>
                <a:avLst/>
                <a:gdLst/>
                <a:ahLst/>
                <a:cxnLst/>
                <a:rect l="l" t="t" r="r" b="b"/>
                <a:pathLst>
                  <a:path w="6804152" h="5965952">
                    <a:moveTo>
                      <a:pt x="6452870" y="2641346"/>
                    </a:moveTo>
                    <a:cubicBezTo>
                      <a:pt x="6428359" y="3647694"/>
                      <a:pt x="6479159" y="4988052"/>
                      <a:pt x="6386830" y="5867146"/>
                    </a:cubicBezTo>
                    <a:cubicBezTo>
                      <a:pt x="6412103" y="5933313"/>
                      <a:pt x="6151499" y="5847461"/>
                      <a:pt x="6043930" y="5827776"/>
                    </a:cubicBezTo>
                    <a:cubicBezTo>
                      <a:pt x="6039485" y="5817362"/>
                      <a:pt x="6043422" y="5805297"/>
                      <a:pt x="6012180" y="5829046"/>
                    </a:cubicBezTo>
                    <a:cubicBezTo>
                      <a:pt x="5951855" y="5778627"/>
                      <a:pt x="5862701" y="5825744"/>
                      <a:pt x="5734050" y="5790946"/>
                    </a:cubicBezTo>
                    <a:cubicBezTo>
                      <a:pt x="5723636" y="5774563"/>
                      <a:pt x="5701665" y="5820918"/>
                      <a:pt x="5665470" y="5801106"/>
                    </a:cubicBezTo>
                    <a:cubicBezTo>
                      <a:pt x="5640451" y="5803519"/>
                      <a:pt x="5646801" y="5816473"/>
                      <a:pt x="5613400" y="5799836"/>
                    </a:cubicBezTo>
                    <a:cubicBezTo>
                      <a:pt x="5589651" y="5830062"/>
                      <a:pt x="5586349" y="5736082"/>
                      <a:pt x="5563870" y="5794756"/>
                    </a:cubicBezTo>
                    <a:cubicBezTo>
                      <a:pt x="5562727" y="5794756"/>
                      <a:pt x="5563235" y="5794756"/>
                      <a:pt x="5560060" y="5794756"/>
                    </a:cubicBezTo>
                    <a:cubicBezTo>
                      <a:pt x="5560060" y="5794756"/>
                      <a:pt x="5560060" y="5794756"/>
                      <a:pt x="5554980" y="5794756"/>
                    </a:cubicBezTo>
                    <a:cubicBezTo>
                      <a:pt x="5554980" y="5794756"/>
                      <a:pt x="5554980" y="5794756"/>
                      <a:pt x="5548630" y="5794756"/>
                    </a:cubicBezTo>
                    <a:cubicBezTo>
                      <a:pt x="5531485" y="5792089"/>
                      <a:pt x="5553710" y="5777484"/>
                      <a:pt x="5509260" y="5774436"/>
                    </a:cubicBezTo>
                    <a:cubicBezTo>
                      <a:pt x="5476621" y="5631434"/>
                      <a:pt x="5235575" y="5728081"/>
                      <a:pt x="5132070" y="5693156"/>
                    </a:cubicBezTo>
                    <a:cubicBezTo>
                      <a:pt x="5132197" y="5693156"/>
                      <a:pt x="5131181" y="5693156"/>
                      <a:pt x="5128260" y="5693156"/>
                    </a:cubicBezTo>
                    <a:cubicBezTo>
                      <a:pt x="5126609" y="5690108"/>
                      <a:pt x="5119243" y="5689727"/>
                      <a:pt x="5114290" y="5694426"/>
                    </a:cubicBezTo>
                    <a:cubicBezTo>
                      <a:pt x="5128006" y="5695442"/>
                      <a:pt x="5112385" y="5719445"/>
                      <a:pt x="5114290" y="5691886"/>
                    </a:cubicBezTo>
                    <a:cubicBezTo>
                      <a:pt x="5114290" y="5691759"/>
                      <a:pt x="5114417" y="5691632"/>
                      <a:pt x="5114417" y="5691505"/>
                    </a:cubicBezTo>
                    <a:cubicBezTo>
                      <a:pt x="5112131" y="5692902"/>
                      <a:pt x="5107559" y="5694426"/>
                      <a:pt x="5099050" y="5694426"/>
                    </a:cubicBezTo>
                    <a:cubicBezTo>
                      <a:pt x="4957191" y="5609971"/>
                      <a:pt x="4833874" y="5530469"/>
                      <a:pt x="4615180" y="5536946"/>
                    </a:cubicBezTo>
                    <a:cubicBezTo>
                      <a:pt x="4511802" y="5496941"/>
                      <a:pt x="4370578" y="5574157"/>
                      <a:pt x="4259580" y="5557393"/>
                    </a:cubicBezTo>
                    <a:cubicBezTo>
                      <a:pt x="4104767" y="5612384"/>
                      <a:pt x="4170680" y="5439537"/>
                      <a:pt x="3953510" y="5674106"/>
                    </a:cubicBezTo>
                    <a:cubicBezTo>
                      <a:pt x="3939032" y="5655818"/>
                      <a:pt x="3917696" y="5708904"/>
                      <a:pt x="3843020" y="5736336"/>
                    </a:cubicBezTo>
                    <a:cubicBezTo>
                      <a:pt x="3810000" y="5740019"/>
                      <a:pt x="3765169" y="5739384"/>
                      <a:pt x="3716020" y="5751576"/>
                    </a:cubicBezTo>
                    <a:cubicBezTo>
                      <a:pt x="3714242" y="5751068"/>
                      <a:pt x="3711702" y="5753608"/>
                      <a:pt x="3716020" y="5746496"/>
                    </a:cubicBezTo>
                    <a:cubicBezTo>
                      <a:pt x="3699256" y="5769102"/>
                      <a:pt x="3618992" y="5768340"/>
                      <a:pt x="3567430" y="5756656"/>
                    </a:cubicBezTo>
                    <a:cubicBezTo>
                      <a:pt x="3567430" y="5756656"/>
                      <a:pt x="3567430" y="5756529"/>
                      <a:pt x="3567430" y="5754497"/>
                    </a:cubicBezTo>
                    <a:cubicBezTo>
                      <a:pt x="3564890" y="5756910"/>
                      <a:pt x="3526282" y="5768340"/>
                      <a:pt x="3487420" y="5829046"/>
                    </a:cubicBezTo>
                    <a:cubicBezTo>
                      <a:pt x="3487928" y="5824601"/>
                      <a:pt x="3486404" y="5810758"/>
                      <a:pt x="3473450" y="5832856"/>
                    </a:cubicBezTo>
                    <a:cubicBezTo>
                      <a:pt x="3396742" y="5891022"/>
                      <a:pt x="3337179" y="5947156"/>
                      <a:pt x="3256280" y="5864606"/>
                    </a:cubicBezTo>
                    <a:cubicBezTo>
                      <a:pt x="3113532" y="5865749"/>
                      <a:pt x="3057017" y="5790057"/>
                      <a:pt x="2946400" y="5738876"/>
                    </a:cubicBezTo>
                    <a:cubicBezTo>
                      <a:pt x="2945257" y="5752592"/>
                      <a:pt x="2935986" y="5714111"/>
                      <a:pt x="2928620" y="5724906"/>
                    </a:cubicBezTo>
                    <a:cubicBezTo>
                      <a:pt x="2894711" y="5760085"/>
                      <a:pt x="2869184" y="5742686"/>
                      <a:pt x="2839720" y="5709666"/>
                    </a:cubicBezTo>
                    <a:cubicBezTo>
                      <a:pt x="2839720" y="5709666"/>
                      <a:pt x="2839720" y="5709666"/>
                      <a:pt x="2839720" y="5708396"/>
                    </a:cubicBezTo>
                    <a:cubicBezTo>
                      <a:pt x="2826385" y="5710301"/>
                      <a:pt x="2803017" y="5710682"/>
                      <a:pt x="2772410" y="5735066"/>
                    </a:cubicBezTo>
                    <a:cubicBezTo>
                      <a:pt x="2772791" y="5745861"/>
                      <a:pt x="2775839" y="5751830"/>
                      <a:pt x="2754630" y="5731256"/>
                    </a:cubicBezTo>
                    <a:lnTo>
                      <a:pt x="2753360" y="5731256"/>
                    </a:lnTo>
                    <a:cubicBezTo>
                      <a:pt x="2715260" y="5683123"/>
                      <a:pt x="2702179" y="5674360"/>
                      <a:pt x="2633980" y="5651246"/>
                    </a:cubicBezTo>
                    <a:cubicBezTo>
                      <a:pt x="2630932" y="5645531"/>
                      <a:pt x="2628646" y="5673090"/>
                      <a:pt x="2623820" y="5653786"/>
                    </a:cubicBezTo>
                    <a:cubicBezTo>
                      <a:pt x="2638552" y="5651881"/>
                      <a:pt x="2584450" y="5622163"/>
                      <a:pt x="2522220" y="5573776"/>
                    </a:cubicBezTo>
                    <a:lnTo>
                      <a:pt x="2520950" y="5573776"/>
                    </a:lnTo>
                    <a:cubicBezTo>
                      <a:pt x="2509774" y="5527802"/>
                      <a:pt x="2506472" y="5609971"/>
                      <a:pt x="2364740" y="5444236"/>
                    </a:cubicBezTo>
                    <a:lnTo>
                      <a:pt x="2366010" y="5444236"/>
                    </a:lnTo>
                    <a:cubicBezTo>
                      <a:pt x="2335657" y="5377815"/>
                      <a:pt x="2297303" y="5460238"/>
                      <a:pt x="2254250" y="5388356"/>
                    </a:cubicBezTo>
                    <a:cubicBezTo>
                      <a:pt x="2267585" y="5369941"/>
                      <a:pt x="2234946" y="5388991"/>
                      <a:pt x="2230120" y="5390896"/>
                    </a:cubicBezTo>
                    <a:cubicBezTo>
                      <a:pt x="2226818" y="5390896"/>
                      <a:pt x="2239264" y="5389626"/>
                      <a:pt x="2232660" y="5384546"/>
                    </a:cubicBezTo>
                    <a:cubicBezTo>
                      <a:pt x="2190623" y="5424043"/>
                      <a:pt x="2112391" y="5181092"/>
                      <a:pt x="1986280" y="5262626"/>
                    </a:cubicBezTo>
                    <a:cubicBezTo>
                      <a:pt x="1967357" y="5268087"/>
                      <a:pt x="1948561" y="5264785"/>
                      <a:pt x="1893570" y="5248656"/>
                    </a:cubicBezTo>
                    <a:cubicBezTo>
                      <a:pt x="1898269" y="5231384"/>
                      <a:pt x="1883283" y="5272532"/>
                      <a:pt x="1858010" y="5260086"/>
                    </a:cubicBezTo>
                    <a:cubicBezTo>
                      <a:pt x="1811020" y="5254625"/>
                      <a:pt x="1871091" y="5309616"/>
                      <a:pt x="1823720" y="5282946"/>
                    </a:cubicBezTo>
                    <a:cubicBezTo>
                      <a:pt x="1821307" y="5243703"/>
                      <a:pt x="1663827" y="5259578"/>
                      <a:pt x="1623060" y="5284216"/>
                    </a:cubicBezTo>
                    <a:cubicBezTo>
                      <a:pt x="1616964" y="5288788"/>
                      <a:pt x="1599946" y="5302377"/>
                      <a:pt x="1608074" y="5275834"/>
                    </a:cubicBezTo>
                    <a:cubicBezTo>
                      <a:pt x="1599565" y="5285232"/>
                      <a:pt x="1570990" y="5262626"/>
                      <a:pt x="1596390" y="5256276"/>
                    </a:cubicBezTo>
                    <a:cubicBezTo>
                      <a:pt x="1596390" y="5256276"/>
                      <a:pt x="1596390" y="5256276"/>
                      <a:pt x="1598930" y="5258816"/>
                    </a:cubicBezTo>
                    <a:cubicBezTo>
                      <a:pt x="1604137" y="5269357"/>
                      <a:pt x="1610360" y="5259705"/>
                      <a:pt x="1595120" y="5248656"/>
                    </a:cubicBezTo>
                    <a:cubicBezTo>
                      <a:pt x="1593850" y="5252593"/>
                      <a:pt x="1589405" y="5233543"/>
                      <a:pt x="1578610" y="5248656"/>
                    </a:cubicBezTo>
                    <a:cubicBezTo>
                      <a:pt x="1577594" y="5249672"/>
                      <a:pt x="1578991" y="5251704"/>
                      <a:pt x="1573530" y="5252466"/>
                    </a:cubicBezTo>
                    <a:cubicBezTo>
                      <a:pt x="1567434" y="5286121"/>
                      <a:pt x="1565148" y="5271897"/>
                      <a:pt x="1432560" y="5295646"/>
                    </a:cubicBezTo>
                    <a:cubicBezTo>
                      <a:pt x="1432560" y="5295646"/>
                      <a:pt x="1432560" y="5295646"/>
                      <a:pt x="1432560" y="5296916"/>
                    </a:cubicBezTo>
                    <a:cubicBezTo>
                      <a:pt x="1435989" y="5304028"/>
                      <a:pt x="1422400" y="5310632"/>
                      <a:pt x="1421130" y="5296916"/>
                    </a:cubicBezTo>
                    <a:cubicBezTo>
                      <a:pt x="1422654" y="5298186"/>
                      <a:pt x="1417955" y="5292344"/>
                      <a:pt x="1426210" y="5290566"/>
                    </a:cubicBezTo>
                    <a:cubicBezTo>
                      <a:pt x="1317752" y="5221224"/>
                      <a:pt x="963930" y="5492369"/>
                      <a:pt x="772160" y="5596636"/>
                    </a:cubicBezTo>
                    <a:cubicBezTo>
                      <a:pt x="772160" y="5596636"/>
                      <a:pt x="772160" y="5596636"/>
                      <a:pt x="772160" y="5599176"/>
                    </a:cubicBezTo>
                    <a:cubicBezTo>
                      <a:pt x="773049" y="5599303"/>
                      <a:pt x="770636" y="5606923"/>
                      <a:pt x="764540" y="5611876"/>
                    </a:cubicBezTo>
                    <a:cubicBezTo>
                      <a:pt x="764540" y="5611876"/>
                      <a:pt x="764540" y="5611876"/>
                      <a:pt x="764540" y="5613146"/>
                    </a:cubicBezTo>
                    <a:cubicBezTo>
                      <a:pt x="745363" y="5607431"/>
                      <a:pt x="789051" y="5636260"/>
                      <a:pt x="756920" y="5619496"/>
                    </a:cubicBezTo>
                    <a:cubicBezTo>
                      <a:pt x="759079" y="5619496"/>
                      <a:pt x="758063" y="5620131"/>
                      <a:pt x="753110" y="5615686"/>
                    </a:cubicBezTo>
                    <a:cubicBezTo>
                      <a:pt x="692531" y="5638038"/>
                      <a:pt x="742950" y="5650992"/>
                      <a:pt x="659130" y="5681726"/>
                    </a:cubicBezTo>
                    <a:cubicBezTo>
                      <a:pt x="650494" y="5731256"/>
                      <a:pt x="580517" y="5730240"/>
                      <a:pt x="485140" y="5794756"/>
                    </a:cubicBezTo>
                    <a:cubicBezTo>
                      <a:pt x="460629" y="5795772"/>
                      <a:pt x="462280" y="5784342"/>
                      <a:pt x="447040" y="5830316"/>
                    </a:cubicBezTo>
                    <a:cubicBezTo>
                      <a:pt x="431038" y="5803900"/>
                      <a:pt x="414655" y="5830062"/>
                      <a:pt x="400050" y="5853176"/>
                    </a:cubicBezTo>
                    <a:cubicBezTo>
                      <a:pt x="363474" y="5861939"/>
                      <a:pt x="302133" y="5875782"/>
                      <a:pt x="257810" y="5925566"/>
                    </a:cubicBezTo>
                    <a:cubicBezTo>
                      <a:pt x="207518" y="5965952"/>
                      <a:pt x="104267" y="5935472"/>
                      <a:pt x="118110" y="5811266"/>
                    </a:cubicBezTo>
                    <a:cubicBezTo>
                      <a:pt x="210820" y="4920742"/>
                      <a:pt x="133985" y="3812286"/>
                      <a:pt x="179070" y="2685796"/>
                    </a:cubicBezTo>
                    <a:cubicBezTo>
                      <a:pt x="145415" y="2062734"/>
                      <a:pt x="195326" y="1606677"/>
                      <a:pt x="160020" y="985266"/>
                    </a:cubicBezTo>
                    <a:cubicBezTo>
                      <a:pt x="236093" y="787654"/>
                      <a:pt x="0" y="513334"/>
                      <a:pt x="412750" y="595503"/>
                    </a:cubicBezTo>
                    <a:cubicBezTo>
                      <a:pt x="2081911" y="580136"/>
                      <a:pt x="3903726" y="597789"/>
                      <a:pt x="5601970" y="594233"/>
                    </a:cubicBezTo>
                    <a:cubicBezTo>
                      <a:pt x="6804152" y="681736"/>
                      <a:pt x="6389751" y="0"/>
                      <a:pt x="6452870" y="2641346"/>
                    </a:cubicBezTo>
                    <a:close/>
                  </a:path>
                </a:pathLst>
              </a:custGeom>
              <a:blipFill>
                <a:blip r:embed="rId6"/>
                <a:stretch>
                  <a:fillRect l="-25051" r="-25051"/>
                </a:stretch>
              </a:blipFill>
            </p:spPr>
            <p:txBody>
              <a:bodyPr/>
              <a:lstStyle/>
              <a:p>
                <a:endParaRPr lang="en-ID"/>
              </a:p>
            </p:txBody>
          </p:sp>
        </p:grpSp>
        <p:grpSp>
          <p:nvGrpSpPr>
            <p:cNvPr id="10" name="Group 10"/>
            <p:cNvGrpSpPr/>
            <p:nvPr/>
          </p:nvGrpSpPr>
          <p:grpSpPr>
            <a:xfrm>
              <a:off x="12639495" y="0"/>
              <a:ext cx="9386608" cy="8045342"/>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l="-26186" r="-26186"/>
                </a:stretch>
              </a:blipFill>
            </p:spPr>
            <p:txBody>
              <a:bodyPr/>
              <a:lstStyle/>
              <a:p>
                <a:endParaRPr lang="en-ID"/>
              </a:p>
            </p:txBody>
          </p:sp>
        </p:grpSp>
        <p:grpSp>
          <p:nvGrpSpPr>
            <p:cNvPr id="12" name="Group 12"/>
            <p:cNvGrpSpPr/>
            <p:nvPr/>
          </p:nvGrpSpPr>
          <p:grpSpPr>
            <a:xfrm>
              <a:off x="6445047" y="0"/>
              <a:ext cx="7625828" cy="8045342"/>
              <a:chOff x="0" y="0"/>
              <a:chExt cx="2077720" cy="2192020"/>
            </a:xfrm>
          </p:grpSpPr>
          <p:sp>
            <p:nvSpPr>
              <p:cNvPr id="13" name="Freeform 13"/>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6"/>
                <a:stretch>
                  <a:fillRect l="-43753" r="-43753"/>
                </a:stretch>
              </a:blipFill>
            </p:spPr>
            <p:txBody>
              <a:bodyPr/>
              <a:lstStyle/>
              <a:p>
                <a:endParaRPr lang="en-ID"/>
              </a:p>
            </p:txBody>
          </p:sp>
        </p:grpSp>
      </p:grpSp>
      <p:grpSp>
        <p:nvGrpSpPr>
          <p:cNvPr id="14" name="Group 14"/>
          <p:cNvGrpSpPr/>
          <p:nvPr/>
        </p:nvGrpSpPr>
        <p:grpSpPr>
          <a:xfrm>
            <a:off x="1418445" y="3786413"/>
            <a:ext cx="15451110" cy="5643734"/>
            <a:chOff x="0" y="0"/>
            <a:chExt cx="20601480" cy="7524978"/>
          </a:xfrm>
        </p:grpSpPr>
        <p:grpSp>
          <p:nvGrpSpPr>
            <p:cNvPr id="15" name="Group 15"/>
            <p:cNvGrpSpPr/>
            <p:nvPr/>
          </p:nvGrpSpPr>
          <p:grpSpPr>
            <a:xfrm>
              <a:off x="0" y="157510"/>
              <a:ext cx="6792803" cy="5735478"/>
              <a:chOff x="0" y="0"/>
              <a:chExt cx="6355969" cy="5366639"/>
            </a:xfrm>
          </p:grpSpPr>
          <p:sp>
            <p:nvSpPr>
              <p:cNvPr id="16" name="Freeform 16"/>
              <p:cNvSpPr/>
              <p:nvPr/>
            </p:nvSpPr>
            <p:spPr>
              <a:xfrm>
                <a:off x="-116840" y="-575691"/>
                <a:ext cx="6804152" cy="5965952"/>
              </a:xfrm>
              <a:custGeom>
                <a:avLst/>
                <a:gdLst/>
                <a:ahLst/>
                <a:cxnLst/>
                <a:rect l="l" t="t" r="r" b="b"/>
                <a:pathLst>
                  <a:path w="6804152" h="5965952">
                    <a:moveTo>
                      <a:pt x="6452870" y="2641346"/>
                    </a:moveTo>
                    <a:cubicBezTo>
                      <a:pt x="6428359" y="3647694"/>
                      <a:pt x="6479159" y="4988052"/>
                      <a:pt x="6386830" y="5867146"/>
                    </a:cubicBezTo>
                    <a:cubicBezTo>
                      <a:pt x="6412103" y="5933313"/>
                      <a:pt x="6151499" y="5847461"/>
                      <a:pt x="6043930" y="5827776"/>
                    </a:cubicBezTo>
                    <a:cubicBezTo>
                      <a:pt x="6039485" y="5817362"/>
                      <a:pt x="6043422" y="5805297"/>
                      <a:pt x="6012180" y="5829046"/>
                    </a:cubicBezTo>
                    <a:cubicBezTo>
                      <a:pt x="5951855" y="5778627"/>
                      <a:pt x="5862701" y="5825744"/>
                      <a:pt x="5734050" y="5790946"/>
                    </a:cubicBezTo>
                    <a:cubicBezTo>
                      <a:pt x="5723636" y="5774563"/>
                      <a:pt x="5701665" y="5820918"/>
                      <a:pt x="5665470" y="5801106"/>
                    </a:cubicBezTo>
                    <a:cubicBezTo>
                      <a:pt x="5640451" y="5803519"/>
                      <a:pt x="5646801" y="5816473"/>
                      <a:pt x="5613400" y="5799836"/>
                    </a:cubicBezTo>
                    <a:cubicBezTo>
                      <a:pt x="5589651" y="5830062"/>
                      <a:pt x="5586349" y="5736082"/>
                      <a:pt x="5563870" y="5794756"/>
                    </a:cubicBezTo>
                    <a:cubicBezTo>
                      <a:pt x="5562727" y="5794756"/>
                      <a:pt x="5563235" y="5794756"/>
                      <a:pt x="5560060" y="5794756"/>
                    </a:cubicBezTo>
                    <a:cubicBezTo>
                      <a:pt x="5560060" y="5794756"/>
                      <a:pt x="5560060" y="5794756"/>
                      <a:pt x="5554980" y="5794756"/>
                    </a:cubicBezTo>
                    <a:cubicBezTo>
                      <a:pt x="5554980" y="5794756"/>
                      <a:pt x="5554980" y="5794756"/>
                      <a:pt x="5548630" y="5794756"/>
                    </a:cubicBezTo>
                    <a:cubicBezTo>
                      <a:pt x="5531485" y="5792089"/>
                      <a:pt x="5553710" y="5777484"/>
                      <a:pt x="5509260" y="5774436"/>
                    </a:cubicBezTo>
                    <a:cubicBezTo>
                      <a:pt x="5476621" y="5631434"/>
                      <a:pt x="5235575" y="5728081"/>
                      <a:pt x="5132070" y="5693156"/>
                    </a:cubicBezTo>
                    <a:cubicBezTo>
                      <a:pt x="5132197" y="5693156"/>
                      <a:pt x="5131181" y="5693156"/>
                      <a:pt x="5128260" y="5693156"/>
                    </a:cubicBezTo>
                    <a:cubicBezTo>
                      <a:pt x="5126609" y="5690108"/>
                      <a:pt x="5119243" y="5689727"/>
                      <a:pt x="5114290" y="5694426"/>
                    </a:cubicBezTo>
                    <a:cubicBezTo>
                      <a:pt x="5128006" y="5695442"/>
                      <a:pt x="5112385" y="5719445"/>
                      <a:pt x="5114290" y="5691886"/>
                    </a:cubicBezTo>
                    <a:cubicBezTo>
                      <a:pt x="5114290" y="5691759"/>
                      <a:pt x="5114417" y="5691632"/>
                      <a:pt x="5114417" y="5691505"/>
                    </a:cubicBezTo>
                    <a:cubicBezTo>
                      <a:pt x="5112131" y="5692902"/>
                      <a:pt x="5107559" y="5694426"/>
                      <a:pt x="5099050" y="5694426"/>
                    </a:cubicBezTo>
                    <a:cubicBezTo>
                      <a:pt x="4957191" y="5609971"/>
                      <a:pt x="4833874" y="5530469"/>
                      <a:pt x="4615180" y="5536946"/>
                    </a:cubicBezTo>
                    <a:cubicBezTo>
                      <a:pt x="4511802" y="5496941"/>
                      <a:pt x="4370578" y="5574157"/>
                      <a:pt x="4259580" y="5557393"/>
                    </a:cubicBezTo>
                    <a:cubicBezTo>
                      <a:pt x="4104767" y="5612384"/>
                      <a:pt x="4170680" y="5439537"/>
                      <a:pt x="3953510" y="5674106"/>
                    </a:cubicBezTo>
                    <a:cubicBezTo>
                      <a:pt x="3939032" y="5655818"/>
                      <a:pt x="3917696" y="5708904"/>
                      <a:pt x="3843020" y="5736336"/>
                    </a:cubicBezTo>
                    <a:cubicBezTo>
                      <a:pt x="3810000" y="5740019"/>
                      <a:pt x="3765169" y="5739384"/>
                      <a:pt x="3716020" y="5751576"/>
                    </a:cubicBezTo>
                    <a:cubicBezTo>
                      <a:pt x="3714242" y="5751068"/>
                      <a:pt x="3711702" y="5753608"/>
                      <a:pt x="3716020" y="5746496"/>
                    </a:cubicBezTo>
                    <a:cubicBezTo>
                      <a:pt x="3699256" y="5769102"/>
                      <a:pt x="3618992" y="5768340"/>
                      <a:pt x="3567430" y="5756656"/>
                    </a:cubicBezTo>
                    <a:cubicBezTo>
                      <a:pt x="3567430" y="5756656"/>
                      <a:pt x="3567430" y="5756529"/>
                      <a:pt x="3567430" y="5754497"/>
                    </a:cubicBezTo>
                    <a:cubicBezTo>
                      <a:pt x="3564890" y="5756910"/>
                      <a:pt x="3526282" y="5768340"/>
                      <a:pt x="3487420" y="5829046"/>
                    </a:cubicBezTo>
                    <a:cubicBezTo>
                      <a:pt x="3487928" y="5824601"/>
                      <a:pt x="3486404" y="5810758"/>
                      <a:pt x="3473450" y="5832856"/>
                    </a:cubicBezTo>
                    <a:cubicBezTo>
                      <a:pt x="3396742" y="5891022"/>
                      <a:pt x="3337179" y="5947156"/>
                      <a:pt x="3256280" y="5864606"/>
                    </a:cubicBezTo>
                    <a:cubicBezTo>
                      <a:pt x="3113532" y="5865749"/>
                      <a:pt x="3057017" y="5790057"/>
                      <a:pt x="2946400" y="5738876"/>
                    </a:cubicBezTo>
                    <a:cubicBezTo>
                      <a:pt x="2945257" y="5752592"/>
                      <a:pt x="2935986" y="5714111"/>
                      <a:pt x="2928620" y="5724906"/>
                    </a:cubicBezTo>
                    <a:cubicBezTo>
                      <a:pt x="2894711" y="5760085"/>
                      <a:pt x="2869184" y="5742686"/>
                      <a:pt x="2839720" y="5709666"/>
                    </a:cubicBezTo>
                    <a:cubicBezTo>
                      <a:pt x="2839720" y="5709666"/>
                      <a:pt x="2839720" y="5709666"/>
                      <a:pt x="2839720" y="5708396"/>
                    </a:cubicBezTo>
                    <a:cubicBezTo>
                      <a:pt x="2826385" y="5710301"/>
                      <a:pt x="2803017" y="5710682"/>
                      <a:pt x="2772410" y="5735066"/>
                    </a:cubicBezTo>
                    <a:cubicBezTo>
                      <a:pt x="2772791" y="5745861"/>
                      <a:pt x="2775839" y="5751830"/>
                      <a:pt x="2754630" y="5731256"/>
                    </a:cubicBezTo>
                    <a:lnTo>
                      <a:pt x="2753360" y="5731256"/>
                    </a:lnTo>
                    <a:cubicBezTo>
                      <a:pt x="2715260" y="5683123"/>
                      <a:pt x="2702179" y="5674360"/>
                      <a:pt x="2633980" y="5651246"/>
                    </a:cubicBezTo>
                    <a:cubicBezTo>
                      <a:pt x="2630932" y="5645531"/>
                      <a:pt x="2628646" y="5673090"/>
                      <a:pt x="2623820" y="5653786"/>
                    </a:cubicBezTo>
                    <a:cubicBezTo>
                      <a:pt x="2638552" y="5651881"/>
                      <a:pt x="2584450" y="5622163"/>
                      <a:pt x="2522220" y="5573776"/>
                    </a:cubicBezTo>
                    <a:lnTo>
                      <a:pt x="2520950" y="5573776"/>
                    </a:lnTo>
                    <a:cubicBezTo>
                      <a:pt x="2509774" y="5527802"/>
                      <a:pt x="2506472" y="5609971"/>
                      <a:pt x="2364740" y="5444236"/>
                    </a:cubicBezTo>
                    <a:lnTo>
                      <a:pt x="2366010" y="5444236"/>
                    </a:lnTo>
                    <a:cubicBezTo>
                      <a:pt x="2335657" y="5377815"/>
                      <a:pt x="2297303" y="5460238"/>
                      <a:pt x="2254250" y="5388356"/>
                    </a:cubicBezTo>
                    <a:cubicBezTo>
                      <a:pt x="2267585" y="5369941"/>
                      <a:pt x="2234946" y="5388991"/>
                      <a:pt x="2230120" y="5390896"/>
                    </a:cubicBezTo>
                    <a:cubicBezTo>
                      <a:pt x="2226818" y="5390896"/>
                      <a:pt x="2239264" y="5389626"/>
                      <a:pt x="2232660" y="5384546"/>
                    </a:cubicBezTo>
                    <a:cubicBezTo>
                      <a:pt x="2190623" y="5424043"/>
                      <a:pt x="2112391" y="5181092"/>
                      <a:pt x="1986280" y="5262626"/>
                    </a:cubicBezTo>
                    <a:cubicBezTo>
                      <a:pt x="1967357" y="5268087"/>
                      <a:pt x="1948561" y="5264785"/>
                      <a:pt x="1893570" y="5248656"/>
                    </a:cubicBezTo>
                    <a:cubicBezTo>
                      <a:pt x="1898269" y="5231384"/>
                      <a:pt x="1883283" y="5272532"/>
                      <a:pt x="1858010" y="5260086"/>
                    </a:cubicBezTo>
                    <a:cubicBezTo>
                      <a:pt x="1811020" y="5254625"/>
                      <a:pt x="1871091" y="5309616"/>
                      <a:pt x="1823720" y="5282946"/>
                    </a:cubicBezTo>
                    <a:cubicBezTo>
                      <a:pt x="1821307" y="5243703"/>
                      <a:pt x="1663827" y="5259578"/>
                      <a:pt x="1623060" y="5284216"/>
                    </a:cubicBezTo>
                    <a:cubicBezTo>
                      <a:pt x="1616964" y="5288788"/>
                      <a:pt x="1599946" y="5302377"/>
                      <a:pt x="1608074" y="5275834"/>
                    </a:cubicBezTo>
                    <a:cubicBezTo>
                      <a:pt x="1599565" y="5285232"/>
                      <a:pt x="1570990" y="5262626"/>
                      <a:pt x="1596390" y="5256276"/>
                    </a:cubicBezTo>
                    <a:cubicBezTo>
                      <a:pt x="1596390" y="5256276"/>
                      <a:pt x="1596390" y="5256276"/>
                      <a:pt x="1598930" y="5258816"/>
                    </a:cubicBezTo>
                    <a:cubicBezTo>
                      <a:pt x="1604137" y="5269357"/>
                      <a:pt x="1610360" y="5259705"/>
                      <a:pt x="1595120" y="5248656"/>
                    </a:cubicBezTo>
                    <a:cubicBezTo>
                      <a:pt x="1593850" y="5252593"/>
                      <a:pt x="1589405" y="5233543"/>
                      <a:pt x="1578610" y="5248656"/>
                    </a:cubicBezTo>
                    <a:cubicBezTo>
                      <a:pt x="1577594" y="5249672"/>
                      <a:pt x="1578991" y="5251704"/>
                      <a:pt x="1573530" y="5252466"/>
                    </a:cubicBezTo>
                    <a:cubicBezTo>
                      <a:pt x="1567434" y="5286121"/>
                      <a:pt x="1565148" y="5271897"/>
                      <a:pt x="1432560" y="5295646"/>
                    </a:cubicBezTo>
                    <a:cubicBezTo>
                      <a:pt x="1432560" y="5295646"/>
                      <a:pt x="1432560" y="5295646"/>
                      <a:pt x="1432560" y="5296916"/>
                    </a:cubicBezTo>
                    <a:cubicBezTo>
                      <a:pt x="1435989" y="5304028"/>
                      <a:pt x="1422400" y="5310632"/>
                      <a:pt x="1421130" y="5296916"/>
                    </a:cubicBezTo>
                    <a:cubicBezTo>
                      <a:pt x="1422654" y="5298186"/>
                      <a:pt x="1417955" y="5292344"/>
                      <a:pt x="1426210" y="5290566"/>
                    </a:cubicBezTo>
                    <a:cubicBezTo>
                      <a:pt x="1317752" y="5221224"/>
                      <a:pt x="963930" y="5492369"/>
                      <a:pt x="772160" y="5596636"/>
                    </a:cubicBezTo>
                    <a:cubicBezTo>
                      <a:pt x="772160" y="5596636"/>
                      <a:pt x="772160" y="5596636"/>
                      <a:pt x="772160" y="5599176"/>
                    </a:cubicBezTo>
                    <a:cubicBezTo>
                      <a:pt x="773049" y="5599303"/>
                      <a:pt x="770636" y="5606923"/>
                      <a:pt x="764540" y="5611876"/>
                    </a:cubicBezTo>
                    <a:cubicBezTo>
                      <a:pt x="764540" y="5611876"/>
                      <a:pt x="764540" y="5611876"/>
                      <a:pt x="764540" y="5613146"/>
                    </a:cubicBezTo>
                    <a:cubicBezTo>
                      <a:pt x="745363" y="5607431"/>
                      <a:pt x="789051" y="5636260"/>
                      <a:pt x="756920" y="5619496"/>
                    </a:cubicBezTo>
                    <a:cubicBezTo>
                      <a:pt x="759079" y="5619496"/>
                      <a:pt x="758063" y="5620131"/>
                      <a:pt x="753110" y="5615686"/>
                    </a:cubicBezTo>
                    <a:cubicBezTo>
                      <a:pt x="692531" y="5638038"/>
                      <a:pt x="742950" y="5650992"/>
                      <a:pt x="659130" y="5681726"/>
                    </a:cubicBezTo>
                    <a:cubicBezTo>
                      <a:pt x="650494" y="5731256"/>
                      <a:pt x="580517" y="5730240"/>
                      <a:pt x="485140" y="5794756"/>
                    </a:cubicBezTo>
                    <a:cubicBezTo>
                      <a:pt x="460629" y="5795772"/>
                      <a:pt x="462280" y="5784342"/>
                      <a:pt x="447040" y="5830316"/>
                    </a:cubicBezTo>
                    <a:cubicBezTo>
                      <a:pt x="431038" y="5803900"/>
                      <a:pt x="414655" y="5830062"/>
                      <a:pt x="400050" y="5853176"/>
                    </a:cubicBezTo>
                    <a:cubicBezTo>
                      <a:pt x="363474" y="5861939"/>
                      <a:pt x="302133" y="5875782"/>
                      <a:pt x="257810" y="5925566"/>
                    </a:cubicBezTo>
                    <a:cubicBezTo>
                      <a:pt x="207518" y="5965952"/>
                      <a:pt x="104267" y="5935472"/>
                      <a:pt x="118110" y="5811266"/>
                    </a:cubicBezTo>
                    <a:cubicBezTo>
                      <a:pt x="210820" y="4920742"/>
                      <a:pt x="133985" y="3812286"/>
                      <a:pt x="179070" y="2685796"/>
                    </a:cubicBezTo>
                    <a:cubicBezTo>
                      <a:pt x="145415" y="2062734"/>
                      <a:pt x="195326" y="1606677"/>
                      <a:pt x="160020" y="985266"/>
                    </a:cubicBezTo>
                    <a:cubicBezTo>
                      <a:pt x="236093" y="787654"/>
                      <a:pt x="0" y="513334"/>
                      <a:pt x="412750" y="595503"/>
                    </a:cubicBezTo>
                    <a:cubicBezTo>
                      <a:pt x="2081911" y="580136"/>
                      <a:pt x="3903726" y="597789"/>
                      <a:pt x="5601970" y="594233"/>
                    </a:cubicBezTo>
                    <a:cubicBezTo>
                      <a:pt x="6804152" y="681736"/>
                      <a:pt x="6389751" y="0"/>
                      <a:pt x="6452870" y="2641346"/>
                    </a:cubicBezTo>
                    <a:close/>
                  </a:path>
                </a:pathLst>
              </a:custGeom>
              <a:blipFill>
                <a:blip r:embed="rId7"/>
                <a:stretch>
                  <a:fillRect l="-12577"/>
                </a:stretch>
              </a:blipFill>
            </p:spPr>
            <p:txBody>
              <a:bodyPr/>
              <a:lstStyle/>
              <a:p>
                <a:endParaRPr lang="en-ID"/>
              </a:p>
            </p:txBody>
          </p:sp>
        </p:grpSp>
        <p:grpSp>
          <p:nvGrpSpPr>
            <p:cNvPr id="17" name="Group 17"/>
            <p:cNvGrpSpPr/>
            <p:nvPr/>
          </p:nvGrpSpPr>
          <p:grpSpPr>
            <a:xfrm>
              <a:off x="11821987" y="0"/>
              <a:ext cx="8779493" cy="7524978"/>
              <a:chOff x="0" y="0"/>
              <a:chExt cx="6339713" cy="5433822"/>
            </a:xfrm>
          </p:grpSpPr>
          <p:sp>
            <p:nvSpPr>
              <p:cNvPr id="18" name="Freeform 18"/>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7"/>
                <a:stretch>
                  <a:fillRect l="-68687" t="-56478" r="-26981" b="-14742"/>
                </a:stretch>
              </a:blipFill>
            </p:spPr>
            <p:txBody>
              <a:bodyPr/>
              <a:lstStyle/>
              <a:p>
                <a:endParaRPr lang="en-ID"/>
              </a:p>
            </p:txBody>
          </p:sp>
        </p:grpSp>
        <p:grpSp>
          <p:nvGrpSpPr>
            <p:cNvPr id="19" name="Group 19"/>
            <p:cNvGrpSpPr/>
            <p:nvPr/>
          </p:nvGrpSpPr>
          <p:grpSpPr>
            <a:xfrm>
              <a:off x="6028189" y="0"/>
              <a:ext cx="7132598" cy="7524978"/>
              <a:chOff x="0" y="0"/>
              <a:chExt cx="2077720" cy="2192020"/>
            </a:xfrm>
          </p:grpSpPr>
          <p:sp>
            <p:nvSpPr>
              <p:cNvPr id="20" name="Freeform 20"/>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8"/>
                <a:stretch>
                  <a:fillRect l="-20314" r="-20314"/>
                </a:stretch>
              </a:blipFill>
            </p:spPr>
            <p:txBody>
              <a:bodyPr/>
              <a:lstStyle/>
              <a:p>
                <a:endParaRPr lang="en-ID"/>
              </a:p>
            </p:txBody>
          </p:sp>
        </p:grpSp>
      </p:grpSp>
      <p:grpSp>
        <p:nvGrpSpPr>
          <p:cNvPr id="21" name="Group 21"/>
          <p:cNvGrpSpPr/>
          <p:nvPr/>
        </p:nvGrpSpPr>
        <p:grpSpPr>
          <a:xfrm>
            <a:off x="3620342" y="2336200"/>
            <a:ext cx="11279543" cy="780450"/>
            <a:chOff x="0" y="0"/>
            <a:chExt cx="15039391" cy="1040601"/>
          </a:xfrm>
        </p:grpSpPr>
        <p:sp>
          <p:nvSpPr>
            <p:cNvPr id="22" name="TextBox 22"/>
            <p:cNvSpPr txBox="1"/>
            <p:nvPr/>
          </p:nvSpPr>
          <p:spPr>
            <a:xfrm>
              <a:off x="0" y="-95250"/>
              <a:ext cx="7911909" cy="1135851"/>
            </a:xfrm>
            <a:prstGeom prst="rect">
              <a:avLst/>
            </a:prstGeom>
          </p:spPr>
          <p:txBody>
            <a:bodyPr lIns="0" tIns="0" rIns="0" bIns="0" rtlCol="0" anchor="t">
              <a:spAutoFit/>
            </a:bodyPr>
            <a:lstStyle/>
            <a:p>
              <a:pPr algn="l">
                <a:lnSpc>
                  <a:spcPts val="7194"/>
                </a:lnSpc>
                <a:spcBef>
                  <a:spcPct val="0"/>
                </a:spcBef>
              </a:pPr>
              <a:r>
                <a:rPr lang="en-US" sz="5138">
                  <a:solidFill>
                    <a:srgbClr val="243342"/>
                  </a:solidFill>
                  <a:latin typeface="Racing Sans One"/>
                  <a:ea typeface="Racing Sans One"/>
                  <a:cs typeface="Racing Sans One"/>
                  <a:sym typeface="Racing Sans One"/>
                </a:rPr>
                <a:t>SERTIFIKASI</a:t>
              </a:r>
            </a:p>
          </p:txBody>
        </p:sp>
        <p:sp>
          <p:nvSpPr>
            <p:cNvPr id="23" name="TextBox 23"/>
            <p:cNvSpPr txBox="1"/>
            <p:nvPr/>
          </p:nvSpPr>
          <p:spPr>
            <a:xfrm>
              <a:off x="5030134" y="-95250"/>
              <a:ext cx="10009256" cy="1135851"/>
            </a:xfrm>
            <a:prstGeom prst="rect">
              <a:avLst/>
            </a:prstGeom>
          </p:spPr>
          <p:txBody>
            <a:bodyPr lIns="0" tIns="0" rIns="0" bIns="0" rtlCol="0" anchor="t">
              <a:spAutoFit/>
            </a:bodyPr>
            <a:lstStyle/>
            <a:p>
              <a:pPr algn="l">
                <a:lnSpc>
                  <a:spcPts val="7194"/>
                </a:lnSpc>
                <a:spcBef>
                  <a:spcPct val="0"/>
                </a:spcBef>
              </a:pPr>
              <a:r>
                <a:rPr lang="en-US" sz="5138">
                  <a:solidFill>
                    <a:srgbClr val="F57D11"/>
                  </a:solidFill>
                  <a:latin typeface="Racing Sans One"/>
                  <a:ea typeface="Racing Sans One"/>
                  <a:cs typeface="Racing Sans One"/>
                  <a:sym typeface="Racing Sans One"/>
                </a:rPr>
                <a:t>KOMPETENSI LABFOR</a:t>
              </a:r>
            </a:p>
          </p:txBody>
        </p:sp>
      </p:grpSp>
      <p:grpSp>
        <p:nvGrpSpPr>
          <p:cNvPr id="24" name="Group 24"/>
          <p:cNvGrpSpPr/>
          <p:nvPr/>
        </p:nvGrpSpPr>
        <p:grpSpPr>
          <a:xfrm>
            <a:off x="103134" y="45302"/>
            <a:ext cx="4816586" cy="764030"/>
            <a:chOff x="0" y="0"/>
            <a:chExt cx="6422115" cy="1018707"/>
          </a:xfrm>
        </p:grpSpPr>
        <p:sp>
          <p:nvSpPr>
            <p:cNvPr id="25" name="Freeform 25"/>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9"/>
              <a:stretch>
                <a:fillRect/>
              </a:stretch>
            </a:blipFill>
          </p:spPr>
          <p:txBody>
            <a:bodyPr/>
            <a:lstStyle/>
            <a:p>
              <a:endParaRPr lang="en-ID"/>
            </a:p>
          </p:txBody>
        </p:sp>
        <p:sp>
          <p:nvSpPr>
            <p:cNvPr id="26" name="TextBox 26"/>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2282850" y="5535075"/>
            <a:ext cx="23331094" cy="3342337"/>
            <a:chOff x="0" y="0"/>
            <a:chExt cx="2987579" cy="427991"/>
          </a:xfrm>
        </p:grpSpPr>
        <p:sp>
          <p:nvSpPr>
            <p:cNvPr id="4" name="Freeform 4"/>
            <p:cNvSpPr/>
            <p:nvPr/>
          </p:nvSpPr>
          <p:spPr>
            <a:xfrm>
              <a:off x="0" y="0"/>
              <a:ext cx="2987579" cy="427991"/>
            </a:xfrm>
            <a:custGeom>
              <a:avLst/>
              <a:gdLst/>
              <a:ahLst/>
              <a:cxnLst/>
              <a:rect l="l" t="t" r="r" b="b"/>
              <a:pathLst>
                <a:path w="2987579" h="427991">
                  <a:moveTo>
                    <a:pt x="2784379" y="0"/>
                  </a:moveTo>
                  <a:lnTo>
                    <a:pt x="0" y="0"/>
                  </a:lnTo>
                  <a:lnTo>
                    <a:pt x="203200" y="427991"/>
                  </a:lnTo>
                  <a:lnTo>
                    <a:pt x="2987579" y="427991"/>
                  </a:lnTo>
                  <a:lnTo>
                    <a:pt x="2784379" y="0"/>
                  </a:lnTo>
                  <a:close/>
                </a:path>
              </a:pathLst>
            </a:custGeom>
            <a:solidFill>
              <a:srgbClr val="2F4F66">
                <a:alpha val="7843"/>
              </a:srgbClr>
            </a:solidFill>
          </p:spPr>
          <p:txBody>
            <a:bodyPr/>
            <a:lstStyle/>
            <a:p>
              <a:endParaRPr lang="en-ID"/>
            </a:p>
          </p:txBody>
        </p:sp>
        <p:sp>
          <p:nvSpPr>
            <p:cNvPr id="5" name="TextBox 5"/>
            <p:cNvSpPr txBox="1"/>
            <p:nvPr/>
          </p:nvSpPr>
          <p:spPr>
            <a:xfrm>
              <a:off x="101600" y="-38100"/>
              <a:ext cx="2784379" cy="46609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97022" y="-237223"/>
            <a:ext cx="12622770" cy="10621312"/>
            <a:chOff x="0" y="0"/>
            <a:chExt cx="16830360" cy="14161749"/>
          </a:xfrm>
        </p:grpSpPr>
        <p:sp>
          <p:nvSpPr>
            <p:cNvPr id="7" name="Freeform 7"/>
            <p:cNvSpPr/>
            <p:nvPr/>
          </p:nvSpPr>
          <p:spPr>
            <a:xfrm>
              <a:off x="5713179" y="10472776"/>
              <a:ext cx="7359547" cy="3688973"/>
            </a:xfrm>
            <a:custGeom>
              <a:avLst/>
              <a:gdLst/>
              <a:ahLst/>
              <a:cxnLst/>
              <a:rect l="l" t="t" r="r" b="b"/>
              <a:pathLst>
                <a:path w="7359547" h="3688973">
                  <a:moveTo>
                    <a:pt x="0" y="0"/>
                  </a:moveTo>
                  <a:lnTo>
                    <a:pt x="7359547" y="0"/>
                  </a:lnTo>
                  <a:lnTo>
                    <a:pt x="7359547" y="3688973"/>
                  </a:lnTo>
                  <a:lnTo>
                    <a:pt x="0" y="368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Freeform 8"/>
            <p:cNvSpPr/>
            <p:nvPr/>
          </p:nvSpPr>
          <p:spPr>
            <a:xfrm flipV="1">
              <a:off x="0" y="0"/>
              <a:ext cx="13072726" cy="10784999"/>
            </a:xfrm>
            <a:custGeom>
              <a:avLst/>
              <a:gdLst/>
              <a:ahLst/>
              <a:cxnLst/>
              <a:rect l="l" t="t" r="r" b="b"/>
              <a:pathLst>
                <a:path w="13072726" h="10784999">
                  <a:moveTo>
                    <a:pt x="0" y="10784999"/>
                  </a:moveTo>
                  <a:lnTo>
                    <a:pt x="13072726" y="10784999"/>
                  </a:lnTo>
                  <a:lnTo>
                    <a:pt x="13072726" y="0"/>
                  </a:lnTo>
                  <a:lnTo>
                    <a:pt x="0" y="0"/>
                  </a:lnTo>
                  <a:lnTo>
                    <a:pt x="0" y="1078499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9" name="Group 9"/>
            <p:cNvGrpSpPr/>
            <p:nvPr/>
          </p:nvGrpSpPr>
          <p:grpSpPr>
            <a:xfrm>
              <a:off x="3402710" y="1360427"/>
              <a:ext cx="13427650" cy="11627740"/>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7739" b="-7739"/>
                </a:stretch>
              </a:blipFill>
            </p:spPr>
            <p:txBody>
              <a:bodyPr/>
              <a:lstStyle/>
              <a:p>
                <a:endParaRPr lang="en-ID"/>
              </a:p>
            </p:txBody>
          </p:sp>
        </p:grpSp>
      </p:grpSp>
      <p:grpSp>
        <p:nvGrpSpPr>
          <p:cNvPr id="11" name="Group 11"/>
          <p:cNvGrpSpPr/>
          <p:nvPr/>
        </p:nvGrpSpPr>
        <p:grpSpPr>
          <a:xfrm>
            <a:off x="356616" y="770921"/>
            <a:ext cx="9035606" cy="1394546"/>
            <a:chOff x="0" y="0"/>
            <a:chExt cx="12047475" cy="1859395"/>
          </a:xfrm>
        </p:grpSpPr>
        <p:sp>
          <p:nvSpPr>
            <p:cNvPr id="12" name="TextBox 12"/>
            <p:cNvSpPr txBox="1"/>
            <p:nvPr/>
          </p:nvSpPr>
          <p:spPr>
            <a:xfrm>
              <a:off x="0" y="133350"/>
              <a:ext cx="12047475" cy="834390"/>
            </a:xfrm>
            <a:prstGeom prst="rect">
              <a:avLst/>
            </a:prstGeom>
          </p:spPr>
          <p:txBody>
            <a:bodyPr lIns="0" tIns="0" rIns="0" bIns="0" rtlCol="0" anchor="t">
              <a:spAutoFit/>
            </a:bodyPr>
            <a:lstStyle/>
            <a:p>
              <a:pPr algn="l">
                <a:lnSpc>
                  <a:spcPts val="4320"/>
                </a:lnSpc>
                <a:spcBef>
                  <a:spcPct val="0"/>
                </a:spcBef>
              </a:pPr>
              <a:r>
                <a:rPr lang="en-US" sz="4800">
                  <a:solidFill>
                    <a:srgbClr val="E2A165"/>
                  </a:solidFill>
                  <a:latin typeface="Alyssum"/>
                  <a:ea typeface="Alyssum"/>
                  <a:cs typeface="Alyssum"/>
                  <a:sym typeface="Alyssum"/>
                </a:rPr>
                <a:t>PERMOHONAN NOTADINAS</a:t>
              </a:r>
            </a:p>
          </p:txBody>
        </p:sp>
        <p:sp>
          <p:nvSpPr>
            <p:cNvPr id="13" name="TextBox 13"/>
            <p:cNvSpPr txBox="1"/>
            <p:nvPr/>
          </p:nvSpPr>
          <p:spPr>
            <a:xfrm>
              <a:off x="0" y="1043940"/>
              <a:ext cx="11698060" cy="815455"/>
            </a:xfrm>
            <a:prstGeom prst="rect">
              <a:avLst/>
            </a:prstGeom>
          </p:spPr>
          <p:txBody>
            <a:bodyPr lIns="0" tIns="0" rIns="0" bIns="0" rtlCol="0" anchor="t">
              <a:spAutoFit/>
            </a:bodyPr>
            <a:lstStyle/>
            <a:p>
              <a:pPr algn="ctr">
                <a:lnSpc>
                  <a:spcPts val="2267"/>
                </a:lnSpc>
                <a:spcBef>
                  <a:spcPct val="0"/>
                </a:spcBef>
              </a:pPr>
              <a:r>
                <a:rPr lang="en-US" sz="2519">
                  <a:solidFill>
                    <a:srgbClr val="000000"/>
                  </a:solidFill>
                  <a:latin typeface="Alyssum"/>
                  <a:ea typeface="Alyssum"/>
                  <a:cs typeface="Alyssum"/>
                  <a:sym typeface="Alyssum"/>
                </a:rPr>
                <a:t>TENTANG PERMINTAAN PEMENUHAN PERSONEL BIDLABFOR POLDA JATENG</a:t>
              </a:r>
            </a:p>
          </p:txBody>
        </p:sp>
      </p:grpSp>
      <p:grpSp>
        <p:nvGrpSpPr>
          <p:cNvPr id="14" name="Group 14"/>
          <p:cNvGrpSpPr/>
          <p:nvPr/>
        </p:nvGrpSpPr>
        <p:grpSpPr>
          <a:xfrm>
            <a:off x="1255930" y="2278840"/>
            <a:ext cx="8126767" cy="7644519"/>
            <a:chOff x="0" y="0"/>
            <a:chExt cx="10835690" cy="10192692"/>
          </a:xfrm>
        </p:grpSpPr>
        <p:grpSp>
          <p:nvGrpSpPr>
            <p:cNvPr id="15" name="Group 15"/>
            <p:cNvGrpSpPr>
              <a:grpSpLocks noChangeAspect="1"/>
            </p:cNvGrpSpPr>
            <p:nvPr/>
          </p:nvGrpSpPr>
          <p:grpSpPr>
            <a:xfrm>
              <a:off x="4764363" y="1618076"/>
              <a:ext cx="6071326" cy="8574616"/>
              <a:chOff x="0" y="0"/>
              <a:chExt cx="3267456" cy="4614672"/>
            </a:xfrm>
          </p:grpSpPr>
          <p:sp>
            <p:nvSpPr>
              <p:cNvPr id="16" name="Freeform 1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8"/>
                <a:stretch>
                  <a:fillRect l="-4" r="-4"/>
                </a:stretch>
              </a:blipFill>
            </p:spPr>
            <p:txBody>
              <a:bodyPr/>
              <a:lstStyle/>
              <a:p>
                <a:endParaRPr lang="en-ID"/>
              </a:p>
            </p:txBody>
          </p:sp>
          <p:sp>
            <p:nvSpPr>
              <p:cNvPr id="17" name="Freeform 17"/>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9"/>
                <a:stretch>
                  <a:fillRect t="-93" b="-93"/>
                </a:stretch>
              </a:blipFill>
            </p:spPr>
            <p:txBody>
              <a:bodyPr/>
              <a:lstStyle/>
              <a:p>
                <a:endParaRPr lang="en-ID"/>
              </a:p>
            </p:txBody>
          </p:sp>
        </p:grpSp>
        <p:grpSp>
          <p:nvGrpSpPr>
            <p:cNvPr id="18" name="Group 18"/>
            <p:cNvGrpSpPr>
              <a:grpSpLocks noChangeAspect="1"/>
            </p:cNvGrpSpPr>
            <p:nvPr/>
          </p:nvGrpSpPr>
          <p:grpSpPr>
            <a:xfrm>
              <a:off x="0" y="0"/>
              <a:ext cx="6071326" cy="8574616"/>
              <a:chOff x="0" y="0"/>
              <a:chExt cx="3267456" cy="4614672"/>
            </a:xfrm>
          </p:grpSpPr>
          <p:sp>
            <p:nvSpPr>
              <p:cNvPr id="19" name="Freeform 1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8"/>
                <a:stretch>
                  <a:fillRect l="-4" r="-4"/>
                </a:stretch>
              </a:blipFill>
            </p:spPr>
            <p:txBody>
              <a:bodyPr/>
              <a:lstStyle/>
              <a:p>
                <a:endParaRPr lang="en-ID"/>
              </a:p>
            </p:txBody>
          </p:sp>
          <p:sp>
            <p:nvSpPr>
              <p:cNvPr id="20" name="Freeform 2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0"/>
                <a:stretch>
                  <a:fillRect l="-1084" r="-1084"/>
                </a:stretch>
              </a:blipFill>
            </p:spPr>
            <p:txBody>
              <a:bodyPr/>
              <a:lstStyle/>
              <a:p>
                <a:endParaRPr lang="en-ID"/>
              </a:p>
            </p:txBody>
          </p:sp>
        </p:grpSp>
      </p:grpSp>
      <p:grpSp>
        <p:nvGrpSpPr>
          <p:cNvPr id="21" name="Group 21"/>
          <p:cNvGrpSpPr/>
          <p:nvPr/>
        </p:nvGrpSpPr>
        <p:grpSpPr>
          <a:xfrm>
            <a:off x="0" y="0"/>
            <a:ext cx="4739929" cy="751871"/>
            <a:chOff x="0" y="0"/>
            <a:chExt cx="6319906" cy="1002494"/>
          </a:xfrm>
        </p:grpSpPr>
        <p:sp>
          <p:nvSpPr>
            <p:cNvPr id="22" name="Freeform 22"/>
            <p:cNvSpPr/>
            <p:nvPr/>
          </p:nvSpPr>
          <p:spPr>
            <a:xfrm>
              <a:off x="0" y="0"/>
              <a:ext cx="1383442" cy="1002494"/>
            </a:xfrm>
            <a:custGeom>
              <a:avLst/>
              <a:gdLst/>
              <a:ahLst/>
              <a:cxnLst/>
              <a:rect l="l" t="t" r="r" b="b"/>
              <a:pathLst>
                <a:path w="1383442" h="1002494">
                  <a:moveTo>
                    <a:pt x="0" y="0"/>
                  </a:moveTo>
                  <a:lnTo>
                    <a:pt x="1383442" y="0"/>
                  </a:lnTo>
                  <a:lnTo>
                    <a:pt x="1383442" y="1002494"/>
                  </a:lnTo>
                  <a:lnTo>
                    <a:pt x="0" y="1002494"/>
                  </a:lnTo>
                  <a:lnTo>
                    <a:pt x="0" y="0"/>
                  </a:lnTo>
                  <a:close/>
                </a:path>
              </a:pathLst>
            </a:custGeom>
            <a:blipFill>
              <a:blip r:embed="rId11"/>
              <a:stretch>
                <a:fillRect/>
              </a:stretch>
            </a:blipFill>
          </p:spPr>
          <p:txBody>
            <a:bodyPr/>
            <a:lstStyle/>
            <a:p>
              <a:endParaRPr lang="en-ID"/>
            </a:p>
          </p:txBody>
        </p:sp>
        <p:sp>
          <p:nvSpPr>
            <p:cNvPr id="23" name="TextBox 23"/>
            <p:cNvSpPr txBox="1"/>
            <p:nvPr/>
          </p:nvSpPr>
          <p:spPr>
            <a:xfrm>
              <a:off x="1378686" y="158844"/>
              <a:ext cx="4941219" cy="618132"/>
            </a:xfrm>
            <a:prstGeom prst="rect">
              <a:avLst/>
            </a:prstGeom>
          </p:spPr>
          <p:txBody>
            <a:bodyPr lIns="0" tIns="0" rIns="0" bIns="0" rtlCol="0" anchor="t">
              <a:spAutoFit/>
            </a:bodyPr>
            <a:lstStyle/>
            <a:p>
              <a:pPr algn="l">
                <a:lnSpc>
                  <a:spcPts val="3848"/>
                </a:lnSpc>
                <a:spcBef>
                  <a:spcPct val="0"/>
                </a:spcBef>
              </a:pPr>
              <a:r>
                <a:rPr lang="en-US" sz="2749"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4920759" y="358038"/>
            <a:ext cx="10070738" cy="8720805"/>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sp>
        <p:nvSpPr>
          <p:cNvPr id="5" name="TextBox 5"/>
          <p:cNvSpPr txBox="1"/>
          <p:nvPr/>
        </p:nvSpPr>
        <p:spPr>
          <a:xfrm>
            <a:off x="2336840" y="319938"/>
            <a:ext cx="13614320" cy="2367481"/>
          </a:xfrm>
          <a:prstGeom prst="rect">
            <a:avLst/>
          </a:prstGeom>
        </p:spPr>
        <p:txBody>
          <a:bodyPr lIns="0" tIns="0" rIns="0" bIns="0" rtlCol="0" anchor="t">
            <a:spAutoFit/>
          </a:bodyPr>
          <a:lstStyle/>
          <a:p>
            <a:pPr algn="ctr">
              <a:lnSpc>
                <a:spcPts val="5894"/>
              </a:lnSpc>
            </a:pPr>
            <a:r>
              <a:rPr lang="en-US" sz="4604" b="1">
                <a:solidFill>
                  <a:srgbClr val="CF7600"/>
                </a:solidFill>
                <a:latin typeface="Montserrat Classic Bold"/>
                <a:ea typeface="Montserrat Classic Bold"/>
                <a:cs typeface="Montserrat Classic Bold"/>
                <a:sym typeface="Montserrat Classic Bold"/>
              </a:rPr>
              <a:t>DATA PERKARA </a:t>
            </a:r>
          </a:p>
          <a:p>
            <a:pPr algn="ctr">
              <a:lnSpc>
                <a:spcPts val="3290"/>
              </a:lnSpc>
            </a:pPr>
            <a:r>
              <a:rPr lang="en-US" sz="2570" b="1">
                <a:solidFill>
                  <a:srgbClr val="CF7600"/>
                </a:solidFill>
                <a:latin typeface="Montserrat Classic Bold"/>
                <a:ea typeface="Montserrat Classic Bold"/>
                <a:cs typeface="Montserrat Classic Bold"/>
                <a:sym typeface="Montserrat Classic Bold"/>
              </a:rPr>
              <a:t>(PASCA IMPLEMENTASI PROYEK PERUBAHAN) TAHUN 2024 </a:t>
            </a:r>
          </a:p>
          <a:p>
            <a:pPr algn="ctr">
              <a:lnSpc>
                <a:spcPts val="5894"/>
              </a:lnSpc>
            </a:pPr>
            <a:r>
              <a:rPr lang="en-US" sz="4604" b="1">
                <a:solidFill>
                  <a:srgbClr val="CF7600"/>
                </a:solidFill>
                <a:latin typeface="Montserrat Classic Bold"/>
                <a:ea typeface="Montserrat Classic Bold"/>
                <a:cs typeface="Montserrat Classic Bold"/>
                <a:sym typeface="Montserrat Classic Bold"/>
              </a:rPr>
              <a:t> BULAN AGUSTUS - SEPTEMBER</a:t>
            </a:r>
          </a:p>
          <a:p>
            <a:pPr algn="ctr">
              <a:lnSpc>
                <a:spcPts val="3742"/>
              </a:lnSpc>
            </a:pPr>
            <a:endParaRPr lang="en-US" sz="4604" b="1">
              <a:solidFill>
                <a:srgbClr val="CF7600"/>
              </a:solidFill>
              <a:latin typeface="Montserrat Classic Bold"/>
              <a:ea typeface="Montserrat Classic Bold"/>
              <a:cs typeface="Montserrat Classic Bold"/>
              <a:sym typeface="Montserrat Classic Bold"/>
            </a:endParaRPr>
          </a:p>
        </p:txBody>
      </p:sp>
      <p:grpSp>
        <p:nvGrpSpPr>
          <p:cNvPr id="6" name="Group 6"/>
          <p:cNvGrpSpPr/>
          <p:nvPr/>
        </p:nvGrpSpPr>
        <p:grpSpPr>
          <a:xfrm>
            <a:off x="65034" y="47195"/>
            <a:ext cx="4816586" cy="764030"/>
            <a:chOff x="0" y="0"/>
            <a:chExt cx="6422115" cy="1018707"/>
          </a:xfrm>
        </p:grpSpPr>
        <p:sp>
          <p:nvSpPr>
            <p:cNvPr id="7" name="Freeform 7"/>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3"/>
              <a:stretch>
                <a:fillRect/>
              </a:stretch>
            </a:blipFill>
          </p:spPr>
          <p:txBody>
            <a:bodyPr/>
            <a:lstStyle/>
            <a:p>
              <a:endParaRPr lang="en-ID"/>
            </a:p>
          </p:txBody>
        </p:sp>
        <p:sp>
          <p:nvSpPr>
            <p:cNvPr id="8" name="TextBox 8"/>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pic>
        <p:nvPicPr>
          <p:cNvPr id="9" name="Picture 9"/>
          <p:cNvPicPr>
            <a:picLocks noChangeAspect="1"/>
          </p:cNvPicPr>
          <p:nvPr/>
        </p:nvPicPr>
        <p:blipFill>
          <a:blip r:embed="rId4"/>
          <a:stretch>
            <a:fillRect/>
          </a:stretch>
        </p:blipFill>
        <p:spPr>
          <a:xfrm>
            <a:off x="3186203" y="1292829"/>
            <a:ext cx="11915594" cy="9754059"/>
          </a:xfrm>
          <a:prstGeom prst="rect">
            <a:avLst/>
          </a:prstGeom>
        </p:spPr>
      </p:pic>
    </p:spTree>
  </p:cSld>
  <p:clrMapOvr>
    <a:masterClrMapping/>
  </p:clrMapOvr>
  <p:transition>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688520" y="1028700"/>
            <a:ext cx="10414156" cy="1578015"/>
            <a:chOff x="0" y="0"/>
            <a:chExt cx="3320261" cy="503106"/>
          </a:xfrm>
        </p:grpSpPr>
        <p:sp>
          <p:nvSpPr>
            <p:cNvPr id="4" name="Freeform 4"/>
            <p:cNvSpPr/>
            <p:nvPr/>
          </p:nvSpPr>
          <p:spPr>
            <a:xfrm>
              <a:off x="0" y="0"/>
              <a:ext cx="3320261" cy="503106"/>
            </a:xfrm>
            <a:custGeom>
              <a:avLst/>
              <a:gdLst/>
              <a:ahLst/>
              <a:cxnLst/>
              <a:rect l="l" t="t" r="r" b="b"/>
              <a:pathLst>
                <a:path w="3320261" h="503106">
                  <a:moveTo>
                    <a:pt x="3117061" y="0"/>
                  </a:moveTo>
                  <a:lnTo>
                    <a:pt x="0" y="0"/>
                  </a:lnTo>
                  <a:lnTo>
                    <a:pt x="203200" y="503106"/>
                  </a:lnTo>
                  <a:lnTo>
                    <a:pt x="3320261" y="503106"/>
                  </a:lnTo>
                  <a:lnTo>
                    <a:pt x="3117061" y="0"/>
                  </a:lnTo>
                  <a:close/>
                </a:path>
              </a:pathLst>
            </a:custGeom>
            <a:solidFill>
              <a:srgbClr val="2F4F66"/>
            </a:solidFill>
          </p:spPr>
          <p:txBody>
            <a:bodyPr/>
            <a:lstStyle/>
            <a:p>
              <a:endParaRPr lang="en-ID"/>
            </a:p>
          </p:txBody>
        </p:sp>
        <p:sp>
          <p:nvSpPr>
            <p:cNvPr id="5" name="TextBox 5"/>
            <p:cNvSpPr txBox="1"/>
            <p:nvPr/>
          </p:nvSpPr>
          <p:spPr>
            <a:xfrm>
              <a:off x="101600" y="-38100"/>
              <a:ext cx="3117061" cy="54120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V="1">
            <a:off x="12096423" y="-180975"/>
            <a:ext cx="8680071" cy="8050766"/>
          </a:xfrm>
          <a:custGeom>
            <a:avLst/>
            <a:gdLst/>
            <a:ahLst/>
            <a:cxnLst/>
            <a:rect l="l" t="t" r="r" b="b"/>
            <a:pathLst>
              <a:path w="8680071" h="8050766">
                <a:moveTo>
                  <a:pt x="0" y="8050766"/>
                </a:moveTo>
                <a:lnTo>
                  <a:pt x="8680071" y="8050766"/>
                </a:lnTo>
                <a:lnTo>
                  <a:pt x="8680071" y="0"/>
                </a:lnTo>
                <a:lnTo>
                  <a:pt x="0" y="0"/>
                </a:lnTo>
                <a:lnTo>
                  <a:pt x="0" y="805076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11143915" y="783098"/>
            <a:ext cx="10070738" cy="8720805"/>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pSp>
        <p:nvGrpSpPr>
          <p:cNvPr id="9" name="Group 9"/>
          <p:cNvGrpSpPr/>
          <p:nvPr/>
        </p:nvGrpSpPr>
        <p:grpSpPr>
          <a:xfrm>
            <a:off x="65034" y="47195"/>
            <a:ext cx="4816586" cy="764030"/>
            <a:chOff x="0" y="0"/>
            <a:chExt cx="6422115" cy="1018707"/>
          </a:xfrm>
        </p:grpSpPr>
        <p:sp>
          <p:nvSpPr>
            <p:cNvPr id="10" name="Freeform 10"/>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11" name="TextBox 11"/>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pic>
        <p:nvPicPr>
          <p:cNvPr id="12" name="Picture 12"/>
          <p:cNvPicPr>
            <a:picLocks noChangeAspect="1"/>
          </p:cNvPicPr>
          <p:nvPr/>
        </p:nvPicPr>
        <p:blipFill>
          <a:blip r:embed="rId6"/>
          <a:stretch>
            <a:fillRect/>
          </a:stretch>
        </p:blipFill>
        <p:spPr>
          <a:xfrm>
            <a:off x="1532308" y="2907981"/>
            <a:ext cx="5972500" cy="6900409"/>
          </a:xfrm>
          <a:prstGeom prst="rect">
            <a:avLst/>
          </a:prstGeom>
        </p:spPr>
      </p:pic>
      <p:sp>
        <p:nvSpPr>
          <p:cNvPr id="13" name="Freeform 13"/>
          <p:cNvSpPr/>
          <p:nvPr/>
        </p:nvSpPr>
        <p:spPr>
          <a:xfrm>
            <a:off x="3180977" y="5020605"/>
            <a:ext cx="2675161" cy="2675161"/>
          </a:xfrm>
          <a:custGeom>
            <a:avLst/>
            <a:gdLst/>
            <a:ahLst/>
            <a:cxnLst/>
            <a:rect l="l" t="t" r="r" b="b"/>
            <a:pathLst>
              <a:path w="2675161" h="2675161">
                <a:moveTo>
                  <a:pt x="0" y="0"/>
                </a:moveTo>
                <a:lnTo>
                  <a:pt x="2675162" y="0"/>
                </a:lnTo>
                <a:lnTo>
                  <a:pt x="2675162" y="2675161"/>
                </a:lnTo>
                <a:lnTo>
                  <a:pt x="0" y="2675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pic>
        <p:nvPicPr>
          <p:cNvPr id="14" name="Picture 14"/>
          <p:cNvPicPr>
            <a:picLocks noChangeAspect="1"/>
          </p:cNvPicPr>
          <p:nvPr/>
        </p:nvPicPr>
        <p:blipFill>
          <a:blip r:embed="rId9"/>
          <a:stretch>
            <a:fillRect/>
          </a:stretch>
        </p:blipFill>
        <p:spPr>
          <a:xfrm>
            <a:off x="9469596" y="2907981"/>
            <a:ext cx="5972500" cy="6900409"/>
          </a:xfrm>
          <a:prstGeom prst="rect">
            <a:avLst/>
          </a:prstGeom>
        </p:spPr>
      </p:pic>
      <p:sp>
        <p:nvSpPr>
          <p:cNvPr id="15" name="Freeform 15"/>
          <p:cNvSpPr/>
          <p:nvPr/>
        </p:nvSpPr>
        <p:spPr>
          <a:xfrm>
            <a:off x="11143915" y="5042203"/>
            <a:ext cx="2631964" cy="2631964"/>
          </a:xfrm>
          <a:custGeom>
            <a:avLst/>
            <a:gdLst/>
            <a:ahLst/>
            <a:cxnLst/>
            <a:rect l="l" t="t" r="r" b="b"/>
            <a:pathLst>
              <a:path w="2631964" h="2631964">
                <a:moveTo>
                  <a:pt x="0" y="0"/>
                </a:moveTo>
                <a:lnTo>
                  <a:pt x="2631964" y="0"/>
                </a:lnTo>
                <a:lnTo>
                  <a:pt x="2631964" y="2631964"/>
                </a:lnTo>
                <a:lnTo>
                  <a:pt x="0" y="2631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6" name="TextBox 16"/>
          <p:cNvSpPr txBox="1"/>
          <p:nvPr/>
        </p:nvSpPr>
        <p:spPr>
          <a:xfrm>
            <a:off x="2055948" y="1275900"/>
            <a:ext cx="4265817" cy="371474"/>
          </a:xfrm>
          <a:prstGeom prst="rect">
            <a:avLst/>
          </a:prstGeom>
        </p:spPr>
        <p:txBody>
          <a:bodyPr lIns="0" tIns="0" rIns="0" bIns="0" rtlCol="0" anchor="t">
            <a:spAutoFit/>
          </a:bodyPr>
          <a:lstStyle/>
          <a:p>
            <a:pPr algn="l">
              <a:lnSpc>
                <a:spcPts val="2699"/>
              </a:lnSpc>
              <a:spcBef>
                <a:spcPct val="0"/>
              </a:spcBef>
            </a:pPr>
            <a:r>
              <a:rPr lang="en-US" sz="2999">
                <a:solidFill>
                  <a:srgbClr val="E2A165"/>
                </a:solidFill>
                <a:latin typeface="Alyssum"/>
                <a:ea typeface="Alyssum"/>
                <a:cs typeface="Alyssum"/>
                <a:sym typeface="Alyssum"/>
              </a:rPr>
              <a:t>SURVEY KEPUASAN</a:t>
            </a:r>
          </a:p>
        </p:txBody>
      </p:sp>
      <p:sp>
        <p:nvSpPr>
          <p:cNvPr id="17" name="TextBox 17"/>
          <p:cNvSpPr txBox="1"/>
          <p:nvPr/>
        </p:nvSpPr>
        <p:spPr>
          <a:xfrm>
            <a:off x="1797415" y="1618800"/>
            <a:ext cx="4591348" cy="620631"/>
          </a:xfrm>
          <a:prstGeom prst="rect">
            <a:avLst/>
          </a:prstGeom>
        </p:spPr>
        <p:txBody>
          <a:bodyPr lIns="0" tIns="0" rIns="0" bIns="0" rtlCol="0" anchor="t">
            <a:spAutoFit/>
          </a:bodyPr>
          <a:lstStyle/>
          <a:p>
            <a:pPr algn="ctr">
              <a:lnSpc>
                <a:spcPts val="5171"/>
              </a:lnSpc>
              <a:spcBef>
                <a:spcPct val="0"/>
              </a:spcBef>
            </a:pPr>
            <a:r>
              <a:rPr lang="en-US" sz="3693" spc="22">
                <a:solidFill>
                  <a:srgbClr val="EAE4D2"/>
                </a:solidFill>
                <a:latin typeface="Roboto Condensed"/>
                <a:ea typeface="Roboto Condensed"/>
                <a:cs typeface="Roboto Condensed"/>
                <a:sym typeface="Roboto Condensed"/>
              </a:rPr>
              <a:t>Dari Responden Internal </a:t>
            </a:r>
          </a:p>
        </p:txBody>
      </p:sp>
      <p:sp>
        <p:nvSpPr>
          <p:cNvPr id="18" name="TextBox 18"/>
          <p:cNvSpPr txBox="1"/>
          <p:nvPr/>
        </p:nvSpPr>
        <p:spPr>
          <a:xfrm>
            <a:off x="2048154" y="2768640"/>
            <a:ext cx="4881621" cy="810013"/>
          </a:xfrm>
          <a:prstGeom prst="rect">
            <a:avLst/>
          </a:prstGeom>
        </p:spPr>
        <p:txBody>
          <a:bodyPr lIns="0" tIns="0" rIns="0" bIns="0" rtlCol="0" anchor="t">
            <a:spAutoFit/>
          </a:bodyPr>
          <a:lstStyle/>
          <a:p>
            <a:pPr algn="ctr">
              <a:lnSpc>
                <a:spcPts val="3201"/>
              </a:lnSpc>
            </a:pPr>
            <a:r>
              <a:rPr lang="en-US" sz="2287" spc="13">
                <a:solidFill>
                  <a:srgbClr val="000000"/>
                </a:solidFill>
                <a:latin typeface="Roboto Condensed"/>
                <a:ea typeface="Roboto Condensed"/>
                <a:cs typeface="Roboto Condensed"/>
                <a:sym typeface="Roboto Condensed"/>
              </a:rPr>
              <a:t>Apakah      SIAP POL    ini      dapat</a:t>
            </a:r>
          </a:p>
          <a:p>
            <a:pPr algn="ctr">
              <a:lnSpc>
                <a:spcPts val="3201"/>
              </a:lnSpc>
              <a:spcBef>
                <a:spcPct val="0"/>
              </a:spcBef>
            </a:pPr>
            <a:r>
              <a:rPr lang="en-US" sz="2287" spc="13">
                <a:solidFill>
                  <a:srgbClr val="000000"/>
                </a:solidFill>
                <a:latin typeface="Roboto Condensed"/>
                <a:ea typeface="Roboto Condensed"/>
                <a:cs typeface="Roboto Condensed"/>
                <a:sym typeface="Roboto Condensed"/>
              </a:rPr>
              <a:t>meningkatkan kinerja yang lebih baik?</a:t>
            </a:r>
          </a:p>
        </p:txBody>
      </p:sp>
      <p:sp>
        <p:nvSpPr>
          <p:cNvPr id="19" name="TextBox 19"/>
          <p:cNvSpPr txBox="1"/>
          <p:nvPr/>
        </p:nvSpPr>
        <p:spPr>
          <a:xfrm>
            <a:off x="9725636" y="2628919"/>
            <a:ext cx="5845464" cy="1215489"/>
          </a:xfrm>
          <a:prstGeom prst="rect">
            <a:avLst/>
          </a:prstGeom>
        </p:spPr>
        <p:txBody>
          <a:bodyPr lIns="0" tIns="0" rIns="0" bIns="0" rtlCol="0" anchor="t">
            <a:spAutoFit/>
          </a:bodyPr>
          <a:lstStyle/>
          <a:p>
            <a:pPr algn="ctr">
              <a:lnSpc>
                <a:spcPts val="3201"/>
              </a:lnSpc>
            </a:pPr>
            <a:r>
              <a:rPr lang="en-US" sz="2287" spc="13">
                <a:solidFill>
                  <a:srgbClr val="000000"/>
                </a:solidFill>
                <a:latin typeface="Roboto Condensed"/>
                <a:ea typeface="Roboto Condensed"/>
                <a:cs typeface="Roboto Condensed"/>
                <a:sym typeface="Roboto Condensed"/>
              </a:rPr>
              <a:t>Apakah SIAP POLini mempermudah pemeriksaan dan penanganan barang bukti di Bidlabfor?</a:t>
            </a:r>
          </a:p>
          <a:p>
            <a:pPr algn="ctr">
              <a:lnSpc>
                <a:spcPts val="3201"/>
              </a:lnSpc>
              <a:spcBef>
                <a:spcPct val="0"/>
              </a:spcBef>
            </a:pPr>
            <a:endParaRPr lang="en-US" sz="2287" spc="13">
              <a:solidFill>
                <a:srgbClr val="000000"/>
              </a:solidFill>
              <a:latin typeface="Roboto Condensed"/>
              <a:ea typeface="Roboto Condensed"/>
              <a:cs typeface="Roboto Condensed"/>
              <a:sym typeface="Roboto Condensed"/>
            </a:endParaRPr>
          </a:p>
        </p:txBody>
      </p:sp>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688520" y="481669"/>
            <a:ext cx="11754243" cy="2239838"/>
            <a:chOff x="0" y="-38100"/>
            <a:chExt cx="3449421" cy="541206"/>
          </a:xfrm>
        </p:grpSpPr>
        <p:sp>
          <p:nvSpPr>
            <p:cNvPr id="4" name="Freeform 4"/>
            <p:cNvSpPr/>
            <p:nvPr/>
          </p:nvSpPr>
          <p:spPr>
            <a:xfrm>
              <a:off x="0" y="0"/>
              <a:ext cx="3449421" cy="503106"/>
            </a:xfrm>
            <a:custGeom>
              <a:avLst/>
              <a:gdLst/>
              <a:ahLst/>
              <a:cxnLst/>
              <a:rect l="l" t="t" r="r" b="b"/>
              <a:pathLst>
                <a:path w="3320261" h="503106">
                  <a:moveTo>
                    <a:pt x="3117061" y="0"/>
                  </a:moveTo>
                  <a:lnTo>
                    <a:pt x="0" y="0"/>
                  </a:lnTo>
                  <a:lnTo>
                    <a:pt x="203200" y="503106"/>
                  </a:lnTo>
                  <a:lnTo>
                    <a:pt x="3320261" y="503106"/>
                  </a:lnTo>
                  <a:lnTo>
                    <a:pt x="3117061" y="0"/>
                  </a:lnTo>
                  <a:close/>
                </a:path>
              </a:pathLst>
            </a:custGeom>
            <a:solidFill>
              <a:srgbClr val="2F4F66"/>
            </a:solidFill>
          </p:spPr>
          <p:txBody>
            <a:bodyPr/>
            <a:lstStyle/>
            <a:p>
              <a:endParaRPr lang="en-ID"/>
            </a:p>
          </p:txBody>
        </p:sp>
        <p:sp>
          <p:nvSpPr>
            <p:cNvPr id="5" name="TextBox 5"/>
            <p:cNvSpPr txBox="1"/>
            <p:nvPr/>
          </p:nvSpPr>
          <p:spPr>
            <a:xfrm>
              <a:off x="101600" y="-38100"/>
              <a:ext cx="3117061" cy="54120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V="1">
            <a:off x="12096423" y="-180975"/>
            <a:ext cx="8680071" cy="8050766"/>
          </a:xfrm>
          <a:custGeom>
            <a:avLst/>
            <a:gdLst/>
            <a:ahLst/>
            <a:cxnLst/>
            <a:rect l="l" t="t" r="r" b="b"/>
            <a:pathLst>
              <a:path w="8680071" h="8050766">
                <a:moveTo>
                  <a:pt x="0" y="8050766"/>
                </a:moveTo>
                <a:lnTo>
                  <a:pt x="8680071" y="8050766"/>
                </a:lnTo>
                <a:lnTo>
                  <a:pt x="8680071" y="0"/>
                </a:lnTo>
                <a:lnTo>
                  <a:pt x="0" y="0"/>
                </a:lnTo>
                <a:lnTo>
                  <a:pt x="0" y="805076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11143915" y="783098"/>
            <a:ext cx="10070738" cy="8720805"/>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pSp>
        <p:nvGrpSpPr>
          <p:cNvPr id="9" name="Group 9"/>
          <p:cNvGrpSpPr/>
          <p:nvPr/>
        </p:nvGrpSpPr>
        <p:grpSpPr>
          <a:xfrm>
            <a:off x="65034" y="47195"/>
            <a:ext cx="4816586" cy="764030"/>
            <a:chOff x="0" y="0"/>
            <a:chExt cx="6422115" cy="1018707"/>
          </a:xfrm>
        </p:grpSpPr>
        <p:sp>
          <p:nvSpPr>
            <p:cNvPr id="10" name="Freeform 10"/>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11" name="TextBox 11"/>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pic>
        <p:nvPicPr>
          <p:cNvPr id="12" name="Picture 12"/>
          <p:cNvPicPr>
            <a:picLocks noChangeAspect="1"/>
          </p:cNvPicPr>
          <p:nvPr/>
        </p:nvPicPr>
        <p:blipFill>
          <a:blip r:embed="rId6"/>
          <a:stretch>
            <a:fillRect/>
          </a:stretch>
        </p:blipFill>
        <p:spPr>
          <a:xfrm>
            <a:off x="1588131" y="2826136"/>
            <a:ext cx="6064729" cy="7453783"/>
          </a:xfrm>
          <a:prstGeom prst="rect">
            <a:avLst/>
          </a:prstGeom>
        </p:spPr>
      </p:pic>
      <p:pic>
        <p:nvPicPr>
          <p:cNvPr id="13" name="Picture 13"/>
          <p:cNvPicPr>
            <a:picLocks noChangeAspect="1"/>
          </p:cNvPicPr>
          <p:nvPr/>
        </p:nvPicPr>
        <p:blipFill>
          <a:blip r:embed="rId7"/>
          <a:stretch>
            <a:fillRect/>
          </a:stretch>
        </p:blipFill>
        <p:spPr>
          <a:xfrm>
            <a:off x="9469596" y="2907981"/>
            <a:ext cx="5972500" cy="6900409"/>
          </a:xfrm>
          <a:prstGeom prst="rect">
            <a:avLst/>
          </a:prstGeom>
        </p:spPr>
      </p:pic>
      <p:sp>
        <p:nvSpPr>
          <p:cNvPr id="14" name="Freeform 14"/>
          <p:cNvSpPr/>
          <p:nvPr/>
        </p:nvSpPr>
        <p:spPr>
          <a:xfrm>
            <a:off x="3206702" y="5368965"/>
            <a:ext cx="2827588" cy="2827588"/>
          </a:xfrm>
          <a:custGeom>
            <a:avLst/>
            <a:gdLst/>
            <a:ahLst/>
            <a:cxnLst/>
            <a:rect l="l" t="t" r="r" b="b"/>
            <a:pathLst>
              <a:path w="2827588" h="2827588">
                <a:moveTo>
                  <a:pt x="0" y="0"/>
                </a:moveTo>
                <a:lnTo>
                  <a:pt x="2827588" y="0"/>
                </a:lnTo>
                <a:lnTo>
                  <a:pt x="2827588" y="2827587"/>
                </a:lnTo>
                <a:lnTo>
                  <a:pt x="0" y="2827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5" name="Freeform 15"/>
          <p:cNvSpPr/>
          <p:nvPr/>
        </p:nvSpPr>
        <p:spPr>
          <a:xfrm>
            <a:off x="11065723" y="4944391"/>
            <a:ext cx="2780248" cy="2780248"/>
          </a:xfrm>
          <a:custGeom>
            <a:avLst/>
            <a:gdLst/>
            <a:ahLst/>
            <a:cxnLst/>
            <a:rect l="l" t="t" r="r" b="b"/>
            <a:pathLst>
              <a:path w="2780248" h="2780248">
                <a:moveTo>
                  <a:pt x="0" y="0"/>
                </a:moveTo>
                <a:lnTo>
                  <a:pt x="2780247" y="0"/>
                </a:lnTo>
                <a:lnTo>
                  <a:pt x="2780247" y="2780248"/>
                </a:lnTo>
                <a:lnTo>
                  <a:pt x="0" y="2780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6" name="TextBox 16"/>
          <p:cNvSpPr txBox="1"/>
          <p:nvPr/>
        </p:nvSpPr>
        <p:spPr>
          <a:xfrm>
            <a:off x="2055948" y="1275900"/>
            <a:ext cx="4265817" cy="371474"/>
          </a:xfrm>
          <a:prstGeom prst="rect">
            <a:avLst/>
          </a:prstGeom>
        </p:spPr>
        <p:txBody>
          <a:bodyPr lIns="0" tIns="0" rIns="0" bIns="0" rtlCol="0" anchor="t">
            <a:spAutoFit/>
          </a:bodyPr>
          <a:lstStyle/>
          <a:p>
            <a:pPr algn="l">
              <a:lnSpc>
                <a:spcPts val="2699"/>
              </a:lnSpc>
              <a:spcBef>
                <a:spcPct val="0"/>
              </a:spcBef>
            </a:pPr>
            <a:r>
              <a:rPr lang="en-US" sz="2999">
                <a:solidFill>
                  <a:srgbClr val="E2A165"/>
                </a:solidFill>
                <a:latin typeface="Alyssum"/>
                <a:ea typeface="Alyssum"/>
                <a:cs typeface="Alyssum"/>
                <a:sym typeface="Alyssum"/>
              </a:rPr>
              <a:t>SURVEY KEPUASAN</a:t>
            </a:r>
          </a:p>
        </p:txBody>
      </p:sp>
      <p:sp>
        <p:nvSpPr>
          <p:cNvPr id="17" name="TextBox 17"/>
          <p:cNvSpPr txBox="1"/>
          <p:nvPr/>
        </p:nvSpPr>
        <p:spPr>
          <a:xfrm>
            <a:off x="1694258" y="1618800"/>
            <a:ext cx="4797661" cy="620631"/>
          </a:xfrm>
          <a:prstGeom prst="rect">
            <a:avLst/>
          </a:prstGeom>
        </p:spPr>
        <p:txBody>
          <a:bodyPr lIns="0" tIns="0" rIns="0" bIns="0" rtlCol="0" anchor="t">
            <a:spAutoFit/>
          </a:bodyPr>
          <a:lstStyle/>
          <a:p>
            <a:pPr algn="ctr">
              <a:lnSpc>
                <a:spcPts val="5171"/>
              </a:lnSpc>
              <a:spcBef>
                <a:spcPct val="0"/>
              </a:spcBef>
            </a:pPr>
            <a:r>
              <a:rPr lang="en-US" sz="3693" spc="22">
                <a:solidFill>
                  <a:srgbClr val="EAE4D2"/>
                </a:solidFill>
                <a:latin typeface="Roboto Condensed"/>
                <a:ea typeface="Roboto Condensed"/>
                <a:cs typeface="Roboto Condensed"/>
                <a:sym typeface="Roboto Condensed"/>
              </a:rPr>
              <a:t>Dari Responden Eksternal</a:t>
            </a:r>
          </a:p>
        </p:txBody>
      </p:sp>
      <p:sp>
        <p:nvSpPr>
          <p:cNvPr id="18" name="TextBox 18"/>
          <p:cNvSpPr txBox="1"/>
          <p:nvPr/>
        </p:nvSpPr>
        <p:spPr>
          <a:xfrm>
            <a:off x="1578589" y="2683855"/>
            <a:ext cx="6083815" cy="799159"/>
          </a:xfrm>
          <a:prstGeom prst="rect">
            <a:avLst/>
          </a:prstGeom>
        </p:spPr>
        <p:txBody>
          <a:bodyPr lIns="0" tIns="0" rIns="0" bIns="0" rtlCol="0" anchor="t">
            <a:spAutoFit/>
          </a:bodyPr>
          <a:lstStyle/>
          <a:p>
            <a:pPr algn="ctr">
              <a:lnSpc>
                <a:spcPts val="3201"/>
              </a:lnSpc>
              <a:spcBef>
                <a:spcPct val="0"/>
              </a:spcBef>
            </a:pPr>
            <a:r>
              <a:rPr lang="en-US" sz="2287" spc="13" dirty="0">
                <a:solidFill>
                  <a:srgbClr val="000000"/>
                </a:solidFill>
                <a:latin typeface="Roboto Condensed"/>
                <a:ea typeface="Roboto Condensed"/>
                <a:cs typeface="Roboto Condensed"/>
                <a:sym typeface="Roboto Condensed"/>
              </a:rPr>
              <a:t>Apakah SIAP POL ini </a:t>
            </a:r>
            <a:r>
              <a:rPr lang="en-US" sz="2287" spc="13" dirty="0" err="1">
                <a:solidFill>
                  <a:srgbClr val="000000"/>
                </a:solidFill>
                <a:latin typeface="Roboto Condensed"/>
                <a:ea typeface="Roboto Condensed"/>
                <a:cs typeface="Roboto Condensed"/>
                <a:sym typeface="Roboto Condensed"/>
              </a:rPr>
              <a:t>dapat</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mengurangi</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resiko</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dalam</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pemeriksaan</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barang</a:t>
            </a:r>
            <a:r>
              <a:rPr lang="en-US" sz="2287" spc="13" dirty="0">
                <a:solidFill>
                  <a:srgbClr val="000000"/>
                </a:solidFill>
                <a:latin typeface="Roboto Condensed"/>
                <a:ea typeface="Roboto Condensed"/>
                <a:cs typeface="Roboto Condensed"/>
                <a:sym typeface="Roboto Condensed"/>
              </a:rPr>
              <a:t> </a:t>
            </a:r>
            <a:r>
              <a:rPr lang="en-US" sz="2287" spc="13" dirty="0" err="1">
                <a:solidFill>
                  <a:srgbClr val="000000"/>
                </a:solidFill>
                <a:latin typeface="Roboto Condensed"/>
                <a:ea typeface="Roboto Condensed"/>
                <a:cs typeface="Roboto Condensed"/>
                <a:sym typeface="Roboto Condensed"/>
              </a:rPr>
              <a:t>bukti</a:t>
            </a:r>
            <a:r>
              <a:rPr lang="en-US" sz="2287" spc="13" dirty="0">
                <a:solidFill>
                  <a:srgbClr val="000000"/>
                </a:solidFill>
                <a:latin typeface="Roboto Condensed"/>
                <a:ea typeface="Roboto Condensed"/>
                <a:cs typeface="Roboto Condensed"/>
                <a:sym typeface="Roboto Condensed"/>
              </a:rPr>
              <a:t> di </a:t>
            </a:r>
            <a:r>
              <a:rPr lang="en-US" sz="2287" spc="13" dirty="0" err="1">
                <a:solidFill>
                  <a:srgbClr val="000000"/>
                </a:solidFill>
                <a:latin typeface="Roboto Condensed"/>
                <a:ea typeface="Roboto Condensed"/>
                <a:cs typeface="Roboto Condensed"/>
                <a:sym typeface="Roboto Condensed"/>
              </a:rPr>
              <a:t>Bidlabfor</a:t>
            </a:r>
            <a:r>
              <a:rPr lang="en-US" sz="2287" spc="13" dirty="0">
                <a:solidFill>
                  <a:srgbClr val="000000"/>
                </a:solidFill>
                <a:latin typeface="Roboto Condensed"/>
                <a:ea typeface="Roboto Condensed"/>
                <a:cs typeface="Roboto Condensed"/>
                <a:sym typeface="Roboto Condensed"/>
              </a:rPr>
              <a:t>?</a:t>
            </a:r>
          </a:p>
        </p:txBody>
      </p:sp>
      <p:sp>
        <p:nvSpPr>
          <p:cNvPr id="19" name="TextBox 19"/>
          <p:cNvSpPr txBox="1"/>
          <p:nvPr/>
        </p:nvSpPr>
        <p:spPr>
          <a:xfrm>
            <a:off x="9305646" y="2693380"/>
            <a:ext cx="6493071" cy="753905"/>
          </a:xfrm>
          <a:prstGeom prst="rect">
            <a:avLst/>
          </a:prstGeom>
        </p:spPr>
        <p:txBody>
          <a:bodyPr lIns="0" tIns="0" rIns="0" bIns="0" rtlCol="0" anchor="t">
            <a:spAutoFit/>
          </a:bodyPr>
          <a:lstStyle/>
          <a:p>
            <a:pPr algn="ctr">
              <a:lnSpc>
                <a:spcPts val="3071"/>
              </a:lnSpc>
              <a:spcBef>
                <a:spcPct val="0"/>
              </a:spcBef>
            </a:pPr>
            <a:r>
              <a:rPr lang="en-US" sz="2193" spc="13">
                <a:solidFill>
                  <a:srgbClr val="000000"/>
                </a:solidFill>
                <a:latin typeface="Roboto Condensed"/>
                <a:ea typeface="Roboto Condensed"/>
                <a:cs typeface="Roboto Condensed"/>
                <a:sym typeface="Roboto Condensed"/>
              </a:rPr>
              <a:t>Apakah sistem informasi SIAP POL meningkatkan wawasan dan pengetahuan?</a:t>
            </a:r>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a:grpSpLocks noChangeAspect="1"/>
          </p:cNvGrpSpPr>
          <p:nvPr/>
        </p:nvGrpSpPr>
        <p:grpSpPr>
          <a:xfrm>
            <a:off x="11381135" y="-1461322"/>
            <a:ext cx="10477856" cy="10352119"/>
            <a:chOff x="0" y="0"/>
            <a:chExt cx="4572000" cy="4517135"/>
          </a:xfrm>
        </p:grpSpPr>
        <p:sp>
          <p:nvSpPr>
            <p:cNvPr id="4" name="Freeform 4"/>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3">
                <a:alphaModFix amt="23000"/>
              </a:blip>
              <a:stretch>
                <a:fillRect l="-24130" r="-24130"/>
              </a:stretch>
            </a:blipFill>
          </p:spPr>
          <p:txBody>
            <a:bodyPr/>
            <a:lstStyle/>
            <a:p>
              <a:endParaRPr lang="en-ID"/>
            </a:p>
          </p:txBody>
        </p:sp>
        <p:sp>
          <p:nvSpPr>
            <p:cNvPr id="5" name="Freeform 5"/>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4">
                <a:alphaModFix amt="23000"/>
              </a:blip>
              <a:stretch>
                <a:fillRect l="-25" r="-25"/>
              </a:stretch>
            </a:blipFill>
          </p:spPr>
          <p:txBody>
            <a:bodyPr/>
            <a:lstStyle/>
            <a:p>
              <a:endParaRPr lang="en-ID"/>
            </a:p>
          </p:txBody>
        </p:sp>
      </p:grpSp>
      <p:grpSp>
        <p:nvGrpSpPr>
          <p:cNvPr id="6" name="Group 6"/>
          <p:cNvGrpSpPr/>
          <p:nvPr/>
        </p:nvGrpSpPr>
        <p:grpSpPr>
          <a:xfrm>
            <a:off x="5172394" y="3316749"/>
            <a:ext cx="1862186" cy="1873093"/>
            <a:chOff x="0" y="0"/>
            <a:chExt cx="2482915" cy="2497458"/>
          </a:xfrm>
        </p:grpSpPr>
        <p:pic>
          <p:nvPicPr>
            <p:cNvPr id="7" name="Picture 7"/>
            <p:cNvPicPr>
              <a:picLocks noChangeAspect="1"/>
            </p:cNvPicPr>
            <p:nvPr/>
          </p:nvPicPr>
          <p:blipFill>
            <a:blip r:embed="rId5"/>
            <a:srcRect t="14416" b="14416"/>
            <a:stretch>
              <a:fillRect/>
            </a:stretch>
          </p:blipFill>
          <p:spPr>
            <a:xfrm>
              <a:off x="0" y="0"/>
              <a:ext cx="2482915" cy="2497458"/>
            </a:xfrm>
            <a:prstGeom prst="rect">
              <a:avLst/>
            </a:prstGeom>
          </p:spPr>
        </p:pic>
      </p:grpSp>
      <p:grpSp>
        <p:nvGrpSpPr>
          <p:cNvPr id="8" name="Group 8"/>
          <p:cNvGrpSpPr/>
          <p:nvPr/>
        </p:nvGrpSpPr>
        <p:grpSpPr>
          <a:xfrm>
            <a:off x="1850418" y="3316749"/>
            <a:ext cx="3094755" cy="3746186"/>
            <a:chOff x="0" y="0"/>
            <a:chExt cx="4126340" cy="4994915"/>
          </a:xfrm>
        </p:grpSpPr>
        <p:pic>
          <p:nvPicPr>
            <p:cNvPr id="9" name="Picture 9"/>
            <p:cNvPicPr>
              <a:picLocks noChangeAspect="1"/>
            </p:cNvPicPr>
            <p:nvPr/>
          </p:nvPicPr>
          <p:blipFill>
            <a:blip r:embed="rId6"/>
            <a:srcRect t="1844" b="12509"/>
            <a:stretch>
              <a:fillRect/>
            </a:stretch>
          </p:blipFill>
          <p:spPr>
            <a:xfrm>
              <a:off x="0" y="0"/>
              <a:ext cx="4126340" cy="4994915"/>
            </a:xfrm>
            <a:prstGeom prst="rect">
              <a:avLst/>
            </a:prstGeom>
          </p:spPr>
        </p:pic>
      </p:grpSp>
      <p:sp>
        <p:nvSpPr>
          <p:cNvPr id="10" name="Freeform 10"/>
          <p:cNvSpPr/>
          <p:nvPr/>
        </p:nvSpPr>
        <p:spPr>
          <a:xfrm flipH="1" flipV="1">
            <a:off x="-21536" y="-65119"/>
            <a:ext cx="2944783" cy="2731286"/>
          </a:xfrm>
          <a:custGeom>
            <a:avLst/>
            <a:gdLst/>
            <a:ahLst/>
            <a:cxnLst/>
            <a:rect l="l" t="t" r="r" b="b"/>
            <a:pathLst>
              <a:path w="2944783" h="2731286">
                <a:moveTo>
                  <a:pt x="2944783" y="2731286"/>
                </a:moveTo>
                <a:lnTo>
                  <a:pt x="0" y="2731286"/>
                </a:lnTo>
                <a:lnTo>
                  <a:pt x="0" y="0"/>
                </a:lnTo>
                <a:lnTo>
                  <a:pt x="2944783" y="0"/>
                </a:lnTo>
                <a:lnTo>
                  <a:pt x="2944783" y="2731286"/>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1" name="Freeform 11"/>
          <p:cNvSpPr/>
          <p:nvPr/>
        </p:nvSpPr>
        <p:spPr>
          <a:xfrm flipH="1">
            <a:off x="-21536" y="7863962"/>
            <a:ext cx="2612440" cy="2423038"/>
          </a:xfrm>
          <a:custGeom>
            <a:avLst/>
            <a:gdLst/>
            <a:ahLst/>
            <a:cxnLst/>
            <a:rect l="l" t="t" r="r" b="b"/>
            <a:pathLst>
              <a:path w="2612440" h="2423038">
                <a:moveTo>
                  <a:pt x="2612440" y="0"/>
                </a:moveTo>
                <a:lnTo>
                  <a:pt x="0" y="0"/>
                </a:lnTo>
                <a:lnTo>
                  <a:pt x="0" y="2423038"/>
                </a:lnTo>
                <a:lnTo>
                  <a:pt x="2612440" y="2423038"/>
                </a:lnTo>
                <a:lnTo>
                  <a:pt x="261244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nvGrpSpPr>
          <p:cNvPr id="12" name="Group 12"/>
          <p:cNvGrpSpPr/>
          <p:nvPr/>
        </p:nvGrpSpPr>
        <p:grpSpPr>
          <a:xfrm>
            <a:off x="2330393" y="1694795"/>
            <a:ext cx="5178656" cy="1249351"/>
            <a:chOff x="0" y="0"/>
            <a:chExt cx="6904874" cy="1665801"/>
          </a:xfrm>
        </p:grpSpPr>
        <p:sp>
          <p:nvSpPr>
            <p:cNvPr id="13" name="Freeform 13"/>
            <p:cNvSpPr/>
            <p:nvPr/>
          </p:nvSpPr>
          <p:spPr>
            <a:xfrm>
              <a:off x="0" y="0"/>
              <a:ext cx="6904874" cy="1665801"/>
            </a:xfrm>
            <a:custGeom>
              <a:avLst/>
              <a:gdLst/>
              <a:ahLst/>
              <a:cxnLst/>
              <a:rect l="l" t="t" r="r" b="b"/>
              <a:pathLst>
                <a:path w="6904874" h="1665801">
                  <a:moveTo>
                    <a:pt x="0" y="0"/>
                  </a:moveTo>
                  <a:lnTo>
                    <a:pt x="6904874" y="0"/>
                  </a:lnTo>
                  <a:lnTo>
                    <a:pt x="6904874" y="1665801"/>
                  </a:lnTo>
                  <a:lnTo>
                    <a:pt x="0" y="1665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4" name="TextBox 14"/>
            <p:cNvSpPr txBox="1"/>
            <p:nvPr/>
          </p:nvSpPr>
          <p:spPr>
            <a:xfrm>
              <a:off x="1350903" y="374908"/>
              <a:ext cx="5019516" cy="735010"/>
            </a:xfrm>
            <a:prstGeom prst="rect">
              <a:avLst/>
            </a:prstGeom>
          </p:spPr>
          <p:txBody>
            <a:bodyPr lIns="0" tIns="0" rIns="0" bIns="0" rtlCol="0" anchor="t">
              <a:spAutoFit/>
            </a:bodyPr>
            <a:lstStyle/>
            <a:p>
              <a:pPr algn="ctr">
                <a:lnSpc>
                  <a:spcPts val="3871"/>
                </a:lnSpc>
                <a:spcBef>
                  <a:spcPct val="0"/>
                </a:spcBef>
              </a:pPr>
              <a:r>
                <a:rPr lang="en-US" sz="2765">
                  <a:solidFill>
                    <a:srgbClr val="000000"/>
                  </a:solidFill>
                  <a:latin typeface="Karnchang"/>
                  <a:ea typeface="Karnchang"/>
                  <a:cs typeface="Karnchang"/>
                  <a:sym typeface="Karnchang"/>
                </a:rPr>
                <a:t>JUKRAH KABIDLABFOR </a:t>
              </a:r>
            </a:p>
          </p:txBody>
        </p:sp>
      </p:grpSp>
      <p:grpSp>
        <p:nvGrpSpPr>
          <p:cNvPr id="15" name="Group 15"/>
          <p:cNvGrpSpPr/>
          <p:nvPr/>
        </p:nvGrpSpPr>
        <p:grpSpPr>
          <a:xfrm>
            <a:off x="5172394" y="5369579"/>
            <a:ext cx="1862186" cy="1693357"/>
            <a:chOff x="0" y="0"/>
            <a:chExt cx="2482915" cy="2257809"/>
          </a:xfrm>
        </p:grpSpPr>
        <p:pic>
          <p:nvPicPr>
            <p:cNvPr id="16" name="Picture 16"/>
            <p:cNvPicPr>
              <a:picLocks noChangeAspect="1"/>
            </p:cNvPicPr>
            <p:nvPr/>
          </p:nvPicPr>
          <p:blipFill>
            <a:blip r:embed="rId11"/>
            <a:srcRect t="17831" b="17831"/>
            <a:stretch>
              <a:fillRect/>
            </a:stretch>
          </p:blipFill>
          <p:spPr>
            <a:xfrm>
              <a:off x="0" y="0"/>
              <a:ext cx="2482915" cy="2257809"/>
            </a:xfrm>
            <a:prstGeom prst="rect">
              <a:avLst/>
            </a:prstGeom>
          </p:spPr>
        </p:pic>
      </p:grpSp>
      <p:grpSp>
        <p:nvGrpSpPr>
          <p:cNvPr id="17" name="Group 17"/>
          <p:cNvGrpSpPr/>
          <p:nvPr/>
        </p:nvGrpSpPr>
        <p:grpSpPr>
          <a:xfrm>
            <a:off x="1850418" y="7262744"/>
            <a:ext cx="5184162" cy="1468914"/>
            <a:chOff x="0" y="0"/>
            <a:chExt cx="6912216" cy="1958552"/>
          </a:xfrm>
        </p:grpSpPr>
        <p:pic>
          <p:nvPicPr>
            <p:cNvPr id="18" name="Picture 18"/>
            <p:cNvPicPr>
              <a:picLocks noChangeAspect="1"/>
            </p:cNvPicPr>
            <p:nvPr/>
          </p:nvPicPr>
          <p:blipFill>
            <a:blip r:embed="rId12"/>
            <a:srcRect t="39976" b="39976"/>
            <a:stretch>
              <a:fillRect/>
            </a:stretch>
          </p:blipFill>
          <p:spPr>
            <a:xfrm>
              <a:off x="0" y="0"/>
              <a:ext cx="6912216" cy="1958552"/>
            </a:xfrm>
            <a:prstGeom prst="rect">
              <a:avLst/>
            </a:prstGeom>
          </p:spPr>
        </p:pic>
      </p:grpSp>
      <p:sp>
        <p:nvSpPr>
          <p:cNvPr id="19" name="Freeform 19"/>
          <p:cNvSpPr/>
          <p:nvPr/>
        </p:nvSpPr>
        <p:spPr>
          <a:xfrm>
            <a:off x="3912789" y="2765713"/>
            <a:ext cx="3121791" cy="949024"/>
          </a:xfrm>
          <a:custGeom>
            <a:avLst/>
            <a:gdLst/>
            <a:ahLst/>
            <a:cxnLst/>
            <a:rect l="l" t="t" r="r" b="b"/>
            <a:pathLst>
              <a:path w="3121791" h="949024">
                <a:moveTo>
                  <a:pt x="0" y="0"/>
                </a:moveTo>
                <a:lnTo>
                  <a:pt x="3121791" y="0"/>
                </a:lnTo>
                <a:lnTo>
                  <a:pt x="3121791" y="949025"/>
                </a:lnTo>
                <a:lnTo>
                  <a:pt x="0" y="949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20" name="Group 20"/>
          <p:cNvGrpSpPr/>
          <p:nvPr/>
        </p:nvGrpSpPr>
        <p:grpSpPr>
          <a:xfrm>
            <a:off x="8963734" y="584345"/>
            <a:ext cx="5752495" cy="1249351"/>
            <a:chOff x="0" y="0"/>
            <a:chExt cx="7669993" cy="1665801"/>
          </a:xfrm>
        </p:grpSpPr>
        <p:sp>
          <p:nvSpPr>
            <p:cNvPr id="21" name="Freeform 21"/>
            <p:cNvSpPr/>
            <p:nvPr/>
          </p:nvSpPr>
          <p:spPr>
            <a:xfrm>
              <a:off x="0" y="0"/>
              <a:ext cx="7669993" cy="1665801"/>
            </a:xfrm>
            <a:custGeom>
              <a:avLst/>
              <a:gdLst/>
              <a:ahLst/>
              <a:cxnLst/>
              <a:rect l="l" t="t" r="r" b="b"/>
              <a:pathLst>
                <a:path w="7669993" h="1665801">
                  <a:moveTo>
                    <a:pt x="0" y="0"/>
                  </a:moveTo>
                  <a:lnTo>
                    <a:pt x="7669993" y="0"/>
                  </a:lnTo>
                  <a:lnTo>
                    <a:pt x="7669993" y="1665801"/>
                  </a:lnTo>
                  <a:lnTo>
                    <a:pt x="0" y="1665801"/>
                  </a:lnTo>
                  <a:lnTo>
                    <a:pt x="0" y="0"/>
                  </a:lnTo>
                  <a:close/>
                </a:path>
              </a:pathLst>
            </a:custGeom>
            <a:blipFill>
              <a:blip r:embed="rId9">
                <a:extLst>
                  <a:ext uri="{96DAC541-7B7A-43D3-8B79-37D633B846F1}">
                    <asvg:svgBlip xmlns:asvg="http://schemas.microsoft.com/office/drawing/2016/SVG/main" r:embed="rId10"/>
                  </a:ext>
                </a:extLst>
              </a:blip>
              <a:stretch>
                <a:fillRect t="-5540" b="-5540"/>
              </a:stretch>
            </a:blipFill>
          </p:spPr>
          <p:txBody>
            <a:bodyPr/>
            <a:lstStyle/>
            <a:p>
              <a:endParaRPr lang="en-ID"/>
            </a:p>
          </p:txBody>
        </p:sp>
        <p:sp>
          <p:nvSpPr>
            <p:cNvPr id="22" name="TextBox 22"/>
            <p:cNvSpPr txBox="1"/>
            <p:nvPr/>
          </p:nvSpPr>
          <p:spPr>
            <a:xfrm>
              <a:off x="1500595" y="374908"/>
              <a:ext cx="5575722" cy="735010"/>
            </a:xfrm>
            <a:prstGeom prst="rect">
              <a:avLst/>
            </a:prstGeom>
          </p:spPr>
          <p:txBody>
            <a:bodyPr lIns="0" tIns="0" rIns="0" bIns="0" rtlCol="0" anchor="t">
              <a:spAutoFit/>
            </a:bodyPr>
            <a:lstStyle/>
            <a:p>
              <a:pPr algn="ctr">
                <a:lnSpc>
                  <a:spcPts val="3871"/>
                </a:lnSpc>
                <a:spcBef>
                  <a:spcPct val="0"/>
                </a:spcBef>
              </a:pPr>
              <a:r>
                <a:rPr lang="en-US" sz="2765">
                  <a:solidFill>
                    <a:srgbClr val="000000"/>
                  </a:solidFill>
                  <a:latin typeface="Karnchang"/>
                  <a:ea typeface="Karnchang"/>
                  <a:cs typeface="Karnchang"/>
                  <a:sym typeface="Karnchang"/>
                </a:rPr>
                <a:t>BUKU PANDUAN SIAP POL</a:t>
              </a:r>
            </a:p>
          </p:txBody>
        </p:sp>
      </p:grpSp>
      <p:sp>
        <p:nvSpPr>
          <p:cNvPr id="23" name="Freeform 23"/>
          <p:cNvSpPr/>
          <p:nvPr/>
        </p:nvSpPr>
        <p:spPr>
          <a:xfrm>
            <a:off x="8597878" y="2319471"/>
            <a:ext cx="6540860" cy="6412187"/>
          </a:xfrm>
          <a:custGeom>
            <a:avLst/>
            <a:gdLst/>
            <a:ahLst/>
            <a:cxnLst/>
            <a:rect l="l" t="t" r="r" b="b"/>
            <a:pathLst>
              <a:path w="6540860" h="6412187">
                <a:moveTo>
                  <a:pt x="0" y="0"/>
                </a:moveTo>
                <a:lnTo>
                  <a:pt x="6540859" y="0"/>
                </a:lnTo>
                <a:lnTo>
                  <a:pt x="6540859" y="6412187"/>
                </a:lnTo>
                <a:lnTo>
                  <a:pt x="0" y="6412187"/>
                </a:lnTo>
                <a:lnTo>
                  <a:pt x="0" y="0"/>
                </a:lnTo>
                <a:close/>
              </a:path>
            </a:pathLst>
          </a:custGeom>
          <a:blipFill>
            <a:blip r:embed="rId15"/>
            <a:stretch>
              <a:fillRect/>
            </a:stretch>
          </a:blipFill>
        </p:spPr>
        <p:txBody>
          <a:bodyPr/>
          <a:lstStyle/>
          <a:p>
            <a:endParaRPr lang="en-ID"/>
          </a:p>
        </p:txBody>
      </p:sp>
      <p:grpSp>
        <p:nvGrpSpPr>
          <p:cNvPr id="24" name="Group 24"/>
          <p:cNvGrpSpPr/>
          <p:nvPr/>
        </p:nvGrpSpPr>
        <p:grpSpPr>
          <a:xfrm>
            <a:off x="103134" y="45302"/>
            <a:ext cx="4816586" cy="764030"/>
            <a:chOff x="0" y="0"/>
            <a:chExt cx="6422115" cy="1018707"/>
          </a:xfrm>
        </p:grpSpPr>
        <p:sp>
          <p:nvSpPr>
            <p:cNvPr id="25" name="Freeform 25"/>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6"/>
              <a:stretch>
                <a:fillRect/>
              </a:stretch>
            </a:blipFill>
          </p:spPr>
          <p:txBody>
            <a:bodyPr/>
            <a:lstStyle/>
            <a:p>
              <a:endParaRPr lang="en-ID"/>
            </a:p>
          </p:txBody>
        </p:sp>
        <p:sp>
          <p:nvSpPr>
            <p:cNvPr id="26" name="TextBox 26"/>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9993767" y="-526985"/>
            <a:ext cx="10305182" cy="10813985"/>
            <a:chOff x="0" y="0"/>
            <a:chExt cx="13740242" cy="14418646"/>
          </a:xfrm>
        </p:grpSpPr>
        <p:grpSp>
          <p:nvGrpSpPr>
            <p:cNvPr id="4" name="Group 4"/>
            <p:cNvGrpSpPr/>
            <p:nvPr/>
          </p:nvGrpSpPr>
          <p:grpSpPr>
            <a:xfrm>
              <a:off x="522691" y="0"/>
              <a:ext cx="11602301" cy="6995160"/>
              <a:chOff x="0" y="0"/>
              <a:chExt cx="8657491" cy="5219700"/>
            </a:xfrm>
          </p:grpSpPr>
          <p:sp>
            <p:nvSpPr>
              <p:cNvPr id="5" name="Freeform 5"/>
              <p:cNvSpPr/>
              <p:nvPr/>
            </p:nvSpPr>
            <p:spPr>
              <a:xfrm>
                <a:off x="-519430" y="-910590"/>
                <a:ext cx="10063381" cy="6188710"/>
              </a:xfrm>
              <a:custGeom>
                <a:avLst/>
                <a:gdLst/>
                <a:ahLst/>
                <a:cxnLst/>
                <a:rect l="l" t="t" r="r" b="b"/>
                <a:pathLst>
                  <a:path w="10063381" h="6188710">
                    <a:moveTo>
                      <a:pt x="3912504" y="5034280"/>
                    </a:moveTo>
                    <a:cubicBezTo>
                      <a:pt x="6074576" y="5034280"/>
                      <a:pt x="4909817" y="6188710"/>
                      <a:pt x="7145492" y="6121400"/>
                    </a:cubicBezTo>
                    <a:cubicBezTo>
                      <a:pt x="9051796" y="6064250"/>
                      <a:pt x="10063381" y="3489960"/>
                      <a:pt x="7311098" y="2288540"/>
                    </a:cubicBezTo>
                    <a:cubicBezTo>
                      <a:pt x="4795733" y="1328420"/>
                      <a:pt x="679515" y="0"/>
                      <a:pt x="1259135" y="1830070"/>
                    </a:cubicBezTo>
                    <a:cubicBezTo>
                      <a:pt x="1838754" y="3660140"/>
                      <a:pt x="0" y="4232910"/>
                      <a:pt x="845121" y="5205730"/>
                    </a:cubicBezTo>
                    <a:cubicBezTo>
                      <a:pt x="1923397" y="6178550"/>
                      <a:pt x="2004360" y="5034280"/>
                      <a:pt x="3912504" y="5034280"/>
                    </a:cubicBezTo>
                    <a:close/>
                  </a:path>
                </a:pathLst>
              </a:custGeom>
              <a:blipFill>
                <a:blip r:embed="rId3">
                  <a:alphaModFix amt="35000"/>
                </a:blip>
                <a:stretch>
                  <a:fillRect t="-30498" b="-30498"/>
                </a:stretch>
              </a:blipFill>
            </p:spPr>
            <p:txBody>
              <a:bodyPr/>
              <a:lstStyle/>
              <a:p>
                <a:endParaRPr lang="en-ID"/>
              </a:p>
            </p:txBody>
          </p:sp>
        </p:grpSp>
        <p:grpSp>
          <p:nvGrpSpPr>
            <p:cNvPr id="6" name="Group 6"/>
            <p:cNvGrpSpPr/>
            <p:nvPr/>
          </p:nvGrpSpPr>
          <p:grpSpPr>
            <a:xfrm>
              <a:off x="3605182" y="4374172"/>
              <a:ext cx="10135060" cy="6995160"/>
              <a:chOff x="0" y="0"/>
              <a:chExt cx="9200309" cy="6350000"/>
            </a:xfrm>
          </p:grpSpPr>
          <p:sp>
            <p:nvSpPr>
              <p:cNvPr id="7" name="Freeform 7"/>
              <p:cNvSpPr/>
              <p:nvPr/>
            </p:nvSpPr>
            <p:spPr>
              <a:xfrm>
                <a:off x="0" y="0"/>
                <a:ext cx="9200309" cy="6350000"/>
              </a:xfrm>
              <a:custGeom>
                <a:avLst/>
                <a:gdLst/>
                <a:ahLst/>
                <a:cxnLst/>
                <a:rect l="l" t="t" r="r" b="b"/>
                <a:pathLst>
                  <a:path w="9200309" h="6350000">
                    <a:moveTo>
                      <a:pt x="9005262" y="2432050"/>
                    </a:moveTo>
                    <a:cubicBezTo>
                      <a:pt x="9005262" y="2364740"/>
                      <a:pt x="9005262" y="2228850"/>
                      <a:pt x="9005262" y="2161540"/>
                    </a:cubicBezTo>
                    <a:lnTo>
                      <a:pt x="8810216" y="2161540"/>
                    </a:lnTo>
                    <a:lnTo>
                      <a:pt x="8810216" y="2026920"/>
                    </a:lnTo>
                    <a:lnTo>
                      <a:pt x="8615169" y="2026920"/>
                    </a:lnTo>
                    <a:lnTo>
                      <a:pt x="8615169" y="1892300"/>
                    </a:lnTo>
                    <a:cubicBezTo>
                      <a:pt x="8517646" y="1892300"/>
                      <a:pt x="8320759" y="1892300"/>
                      <a:pt x="8223236" y="1892300"/>
                    </a:cubicBezTo>
                    <a:lnTo>
                      <a:pt x="8223236" y="1757680"/>
                    </a:lnTo>
                    <a:cubicBezTo>
                      <a:pt x="7978508" y="1757680"/>
                      <a:pt x="7685938" y="1757680"/>
                      <a:pt x="7439369" y="1757680"/>
                    </a:cubicBezTo>
                    <a:lnTo>
                      <a:pt x="7439369" y="1623060"/>
                    </a:lnTo>
                    <a:cubicBezTo>
                      <a:pt x="7264564" y="1623060"/>
                      <a:pt x="7027196" y="1623060"/>
                      <a:pt x="6852389" y="1623060"/>
                    </a:cubicBezTo>
                    <a:lnTo>
                      <a:pt x="6852389" y="1485900"/>
                    </a:lnTo>
                    <a:lnTo>
                      <a:pt x="6657343" y="1485900"/>
                    </a:lnTo>
                    <a:lnTo>
                      <a:pt x="6657343" y="1351280"/>
                    </a:lnTo>
                    <a:lnTo>
                      <a:pt x="6462297" y="1351280"/>
                    </a:lnTo>
                    <a:cubicBezTo>
                      <a:pt x="6462297" y="1283970"/>
                      <a:pt x="6462297" y="1148080"/>
                      <a:pt x="6462297" y="1080770"/>
                    </a:cubicBezTo>
                    <a:lnTo>
                      <a:pt x="6267250" y="1080770"/>
                    </a:lnTo>
                    <a:cubicBezTo>
                      <a:pt x="6267250" y="1013460"/>
                      <a:pt x="6267250" y="877570"/>
                      <a:pt x="6267250" y="810260"/>
                    </a:cubicBezTo>
                    <a:lnTo>
                      <a:pt x="6072204" y="810260"/>
                    </a:lnTo>
                    <a:lnTo>
                      <a:pt x="6072204" y="675640"/>
                    </a:lnTo>
                    <a:lnTo>
                      <a:pt x="5877157" y="675640"/>
                    </a:lnTo>
                    <a:cubicBezTo>
                      <a:pt x="5877157" y="608330"/>
                      <a:pt x="5877157" y="472440"/>
                      <a:pt x="5877157" y="405130"/>
                    </a:cubicBezTo>
                    <a:lnTo>
                      <a:pt x="5682111" y="405130"/>
                    </a:lnTo>
                    <a:lnTo>
                      <a:pt x="5682111" y="270510"/>
                    </a:lnTo>
                    <a:cubicBezTo>
                      <a:pt x="5584587" y="270510"/>
                      <a:pt x="5387701" y="270510"/>
                      <a:pt x="5290177" y="270510"/>
                    </a:cubicBezTo>
                    <a:lnTo>
                      <a:pt x="5290177" y="134620"/>
                    </a:lnTo>
                    <a:cubicBezTo>
                      <a:pt x="5192654" y="134620"/>
                      <a:pt x="4995768" y="134620"/>
                      <a:pt x="4898244" y="134620"/>
                    </a:cubicBezTo>
                    <a:lnTo>
                      <a:pt x="4898244" y="0"/>
                    </a:lnTo>
                    <a:cubicBezTo>
                      <a:pt x="4318625" y="0"/>
                      <a:pt x="3716925" y="0"/>
                      <a:pt x="3137305" y="0"/>
                    </a:cubicBezTo>
                    <a:lnTo>
                      <a:pt x="3137305" y="134620"/>
                    </a:lnTo>
                    <a:cubicBezTo>
                      <a:pt x="3039782" y="134620"/>
                      <a:pt x="2842895" y="134620"/>
                      <a:pt x="2745372" y="134620"/>
                    </a:cubicBezTo>
                    <a:lnTo>
                      <a:pt x="2745372" y="269240"/>
                    </a:lnTo>
                    <a:cubicBezTo>
                      <a:pt x="2647849" y="269240"/>
                      <a:pt x="2450962" y="269240"/>
                      <a:pt x="2353439" y="269240"/>
                    </a:cubicBezTo>
                    <a:lnTo>
                      <a:pt x="2353439" y="403860"/>
                    </a:lnTo>
                    <a:lnTo>
                      <a:pt x="2152872" y="403860"/>
                    </a:lnTo>
                    <a:lnTo>
                      <a:pt x="2152872" y="538480"/>
                    </a:lnTo>
                    <a:lnTo>
                      <a:pt x="1957826" y="538480"/>
                    </a:lnTo>
                    <a:lnTo>
                      <a:pt x="1957826" y="673100"/>
                    </a:lnTo>
                    <a:lnTo>
                      <a:pt x="1760939" y="673100"/>
                    </a:lnTo>
                    <a:cubicBezTo>
                      <a:pt x="1760939" y="793750"/>
                      <a:pt x="1760939" y="957580"/>
                      <a:pt x="1760939" y="1078230"/>
                    </a:cubicBezTo>
                    <a:lnTo>
                      <a:pt x="1565893" y="1078230"/>
                    </a:lnTo>
                    <a:cubicBezTo>
                      <a:pt x="1565893" y="1386840"/>
                      <a:pt x="1565893" y="1714500"/>
                      <a:pt x="1565893" y="2024380"/>
                    </a:cubicBezTo>
                    <a:lnTo>
                      <a:pt x="1370846" y="2024380"/>
                    </a:lnTo>
                    <a:cubicBezTo>
                      <a:pt x="1370846" y="2091690"/>
                      <a:pt x="1370846" y="2227580"/>
                      <a:pt x="1370846" y="2294890"/>
                    </a:cubicBezTo>
                    <a:lnTo>
                      <a:pt x="1173959" y="2294890"/>
                    </a:lnTo>
                    <a:lnTo>
                      <a:pt x="1173959" y="2429510"/>
                    </a:lnTo>
                    <a:lnTo>
                      <a:pt x="978913" y="2429510"/>
                    </a:lnTo>
                    <a:lnTo>
                      <a:pt x="978913" y="2564130"/>
                    </a:lnTo>
                    <a:lnTo>
                      <a:pt x="783866" y="2564130"/>
                    </a:lnTo>
                    <a:lnTo>
                      <a:pt x="783866" y="2698750"/>
                    </a:lnTo>
                    <a:lnTo>
                      <a:pt x="586980" y="2698750"/>
                    </a:lnTo>
                    <a:lnTo>
                      <a:pt x="586980" y="2833370"/>
                    </a:lnTo>
                    <a:lnTo>
                      <a:pt x="391933" y="2833370"/>
                    </a:lnTo>
                    <a:cubicBezTo>
                      <a:pt x="391933" y="2900680"/>
                      <a:pt x="391933" y="3036570"/>
                      <a:pt x="391933" y="3103880"/>
                    </a:cubicBezTo>
                    <a:lnTo>
                      <a:pt x="195047" y="3103880"/>
                    </a:lnTo>
                    <a:cubicBezTo>
                      <a:pt x="195047" y="3171190"/>
                      <a:pt x="195047" y="3307080"/>
                      <a:pt x="195047" y="3374390"/>
                    </a:cubicBezTo>
                    <a:lnTo>
                      <a:pt x="0" y="3374390"/>
                    </a:lnTo>
                    <a:cubicBezTo>
                      <a:pt x="0" y="3591560"/>
                      <a:pt x="0" y="3832860"/>
                      <a:pt x="0" y="4050030"/>
                    </a:cubicBezTo>
                    <a:lnTo>
                      <a:pt x="195047" y="4050030"/>
                    </a:lnTo>
                    <a:cubicBezTo>
                      <a:pt x="195047" y="4117340"/>
                      <a:pt x="195047" y="4253230"/>
                      <a:pt x="195047" y="4320540"/>
                    </a:cubicBezTo>
                    <a:lnTo>
                      <a:pt x="390093" y="4320540"/>
                    </a:lnTo>
                    <a:lnTo>
                      <a:pt x="390093" y="4455160"/>
                    </a:lnTo>
                    <a:lnTo>
                      <a:pt x="585140" y="4455160"/>
                    </a:lnTo>
                    <a:lnTo>
                      <a:pt x="585140" y="4589780"/>
                    </a:lnTo>
                    <a:cubicBezTo>
                      <a:pt x="682663" y="4589780"/>
                      <a:pt x="879550" y="4589780"/>
                      <a:pt x="977073" y="4589780"/>
                    </a:cubicBezTo>
                    <a:lnTo>
                      <a:pt x="977073" y="4724400"/>
                    </a:lnTo>
                    <a:cubicBezTo>
                      <a:pt x="1074596" y="4724400"/>
                      <a:pt x="1271483" y="4724400"/>
                      <a:pt x="1369006" y="4724400"/>
                    </a:cubicBezTo>
                    <a:lnTo>
                      <a:pt x="1369006" y="4864100"/>
                    </a:lnTo>
                    <a:cubicBezTo>
                      <a:pt x="1749899" y="4864100"/>
                      <a:pt x="2162072" y="4864100"/>
                      <a:pt x="2542965" y="4864100"/>
                    </a:cubicBezTo>
                    <a:lnTo>
                      <a:pt x="2542965" y="4998720"/>
                    </a:lnTo>
                    <a:cubicBezTo>
                      <a:pt x="2640489" y="4998720"/>
                      <a:pt x="2837375" y="4998720"/>
                      <a:pt x="2934899" y="4998720"/>
                    </a:cubicBezTo>
                    <a:lnTo>
                      <a:pt x="2934899" y="5133340"/>
                    </a:lnTo>
                    <a:lnTo>
                      <a:pt x="3129945" y="5133340"/>
                    </a:lnTo>
                    <a:lnTo>
                      <a:pt x="3129945" y="5267960"/>
                    </a:lnTo>
                    <a:lnTo>
                      <a:pt x="3324992" y="5267960"/>
                    </a:lnTo>
                    <a:lnTo>
                      <a:pt x="3324992" y="5402580"/>
                    </a:lnTo>
                    <a:lnTo>
                      <a:pt x="3520038" y="5402580"/>
                    </a:lnTo>
                    <a:lnTo>
                      <a:pt x="3520038" y="5537200"/>
                    </a:lnTo>
                    <a:lnTo>
                      <a:pt x="3715084" y="5537200"/>
                    </a:lnTo>
                    <a:lnTo>
                      <a:pt x="3715084" y="5671820"/>
                    </a:lnTo>
                    <a:lnTo>
                      <a:pt x="3910131" y="5671820"/>
                    </a:lnTo>
                    <a:lnTo>
                      <a:pt x="3910131" y="5806440"/>
                    </a:lnTo>
                    <a:lnTo>
                      <a:pt x="4105178" y="5806440"/>
                    </a:lnTo>
                    <a:lnTo>
                      <a:pt x="4105178" y="5941060"/>
                    </a:lnTo>
                    <a:lnTo>
                      <a:pt x="4305745" y="5941060"/>
                    </a:lnTo>
                    <a:lnTo>
                      <a:pt x="4305745" y="6075680"/>
                    </a:lnTo>
                    <a:cubicBezTo>
                      <a:pt x="4480551" y="6075680"/>
                      <a:pt x="4717918" y="6075680"/>
                      <a:pt x="4892724" y="6075680"/>
                    </a:cubicBezTo>
                    <a:lnTo>
                      <a:pt x="4892724" y="6210300"/>
                    </a:lnTo>
                    <a:cubicBezTo>
                      <a:pt x="5067530" y="6210300"/>
                      <a:pt x="5304898" y="6210300"/>
                      <a:pt x="5479704" y="6210300"/>
                    </a:cubicBezTo>
                    <a:lnTo>
                      <a:pt x="5479704" y="6350000"/>
                    </a:lnTo>
                    <a:cubicBezTo>
                      <a:pt x="5860597" y="6350000"/>
                      <a:pt x="6272770" y="6350000"/>
                      <a:pt x="6653664" y="6350000"/>
                    </a:cubicBezTo>
                    <a:lnTo>
                      <a:pt x="6653664" y="6215380"/>
                    </a:lnTo>
                    <a:cubicBezTo>
                      <a:pt x="6751186" y="6215380"/>
                      <a:pt x="6948074" y="6215380"/>
                      <a:pt x="7045596" y="6215380"/>
                    </a:cubicBezTo>
                    <a:lnTo>
                      <a:pt x="7045596" y="6080760"/>
                    </a:lnTo>
                    <a:lnTo>
                      <a:pt x="7240643" y="6080760"/>
                    </a:lnTo>
                    <a:lnTo>
                      <a:pt x="7240643" y="5946140"/>
                    </a:lnTo>
                    <a:lnTo>
                      <a:pt x="7435690" y="5946140"/>
                    </a:lnTo>
                    <a:lnTo>
                      <a:pt x="7435690" y="5811520"/>
                    </a:lnTo>
                    <a:lnTo>
                      <a:pt x="7630737" y="5811520"/>
                    </a:lnTo>
                    <a:lnTo>
                      <a:pt x="7630737" y="5676900"/>
                    </a:lnTo>
                    <a:lnTo>
                      <a:pt x="7825783" y="5676900"/>
                    </a:lnTo>
                    <a:cubicBezTo>
                      <a:pt x="7825783" y="5609590"/>
                      <a:pt x="7825783" y="5473700"/>
                      <a:pt x="7825783" y="5406390"/>
                    </a:cubicBezTo>
                    <a:lnTo>
                      <a:pt x="8020829" y="5406390"/>
                    </a:lnTo>
                    <a:cubicBezTo>
                      <a:pt x="8020829" y="5285740"/>
                      <a:pt x="8020829" y="5121910"/>
                      <a:pt x="8020829" y="5001260"/>
                    </a:cubicBezTo>
                    <a:lnTo>
                      <a:pt x="8215876" y="5001260"/>
                    </a:lnTo>
                    <a:cubicBezTo>
                      <a:pt x="8215876" y="4738370"/>
                      <a:pt x="8215876" y="4453890"/>
                      <a:pt x="8215876" y="4191000"/>
                    </a:cubicBezTo>
                    <a:lnTo>
                      <a:pt x="8410922" y="4191000"/>
                    </a:lnTo>
                    <a:cubicBezTo>
                      <a:pt x="8410922" y="4123690"/>
                      <a:pt x="8410922" y="3987800"/>
                      <a:pt x="8410922" y="3920490"/>
                    </a:cubicBezTo>
                    <a:lnTo>
                      <a:pt x="8605969" y="3920490"/>
                    </a:lnTo>
                    <a:lnTo>
                      <a:pt x="8605969" y="3785870"/>
                    </a:lnTo>
                    <a:lnTo>
                      <a:pt x="8801016" y="3785870"/>
                    </a:lnTo>
                    <a:lnTo>
                      <a:pt x="8801016" y="3651250"/>
                    </a:lnTo>
                    <a:lnTo>
                      <a:pt x="8996062" y="3651250"/>
                    </a:lnTo>
                    <a:cubicBezTo>
                      <a:pt x="8996062" y="3583940"/>
                      <a:pt x="8996062" y="3448050"/>
                      <a:pt x="8996062" y="3380740"/>
                    </a:cubicBezTo>
                    <a:lnTo>
                      <a:pt x="9200309" y="3380740"/>
                    </a:lnTo>
                    <a:cubicBezTo>
                      <a:pt x="9200309" y="3072130"/>
                      <a:pt x="9200309" y="2744470"/>
                      <a:pt x="9200309" y="2434590"/>
                    </a:cubicBezTo>
                    <a:lnTo>
                      <a:pt x="9005262" y="2434590"/>
                    </a:lnTo>
                    <a:close/>
                  </a:path>
                </a:pathLst>
              </a:custGeom>
              <a:blipFill>
                <a:blip r:embed="rId4">
                  <a:alphaModFix amt="35000"/>
                </a:blip>
                <a:stretch>
                  <a:fillRect l="-1315" r="-1315"/>
                </a:stretch>
              </a:blipFill>
            </p:spPr>
            <p:txBody>
              <a:bodyPr/>
              <a:lstStyle/>
              <a:p>
                <a:endParaRPr lang="en-ID"/>
              </a:p>
            </p:txBody>
          </p:sp>
        </p:grpSp>
        <p:grpSp>
          <p:nvGrpSpPr>
            <p:cNvPr id="8" name="Group 8"/>
            <p:cNvGrpSpPr/>
            <p:nvPr/>
          </p:nvGrpSpPr>
          <p:grpSpPr>
            <a:xfrm>
              <a:off x="0" y="7423486"/>
              <a:ext cx="12124993" cy="6995160"/>
              <a:chOff x="0" y="0"/>
              <a:chExt cx="7220402" cy="4165600"/>
            </a:xfrm>
          </p:grpSpPr>
          <p:sp>
            <p:nvSpPr>
              <p:cNvPr id="9" name="Freeform 9"/>
              <p:cNvSpPr/>
              <p:nvPr/>
            </p:nvSpPr>
            <p:spPr>
              <a:xfrm>
                <a:off x="0" y="0"/>
                <a:ext cx="7220402" cy="4165600"/>
              </a:xfrm>
              <a:custGeom>
                <a:avLst/>
                <a:gdLst/>
                <a:ahLst/>
                <a:cxnLst/>
                <a:rect l="l" t="t" r="r" b="b"/>
                <a:pathLst>
                  <a:path w="7220402" h="4165600">
                    <a:moveTo>
                      <a:pt x="6574541" y="1230630"/>
                    </a:moveTo>
                    <a:cubicBezTo>
                      <a:pt x="6935193" y="1244600"/>
                      <a:pt x="7220402" y="1416050"/>
                      <a:pt x="7216722" y="1680210"/>
                    </a:cubicBezTo>
                    <a:cubicBezTo>
                      <a:pt x="7213042" y="1931670"/>
                      <a:pt x="6916792" y="2134870"/>
                      <a:pt x="6550620" y="2134870"/>
                    </a:cubicBezTo>
                    <a:cubicBezTo>
                      <a:pt x="6243329" y="2160270"/>
                      <a:pt x="5645309" y="2302510"/>
                      <a:pt x="5893717" y="2602230"/>
                    </a:cubicBezTo>
                    <a:cubicBezTo>
                      <a:pt x="6013322" y="2747010"/>
                      <a:pt x="6169727" y="2820670"/>
                      <a:pt x="6175247" y="3002280"/>
                    </a:cubicBezTo>
                    <a:cubicBezTo>
                      <a:pt x="6184447" y="3300730"/>
                      <a:pt x="5763073" y="3577590"/>
                      <a:pt x="5325139" y="3503930"/>
                    </a:cubicBezTo>
                    <a:cubicBezTo>
                      <a:pt x="5201854" y="3483610"/>
                      <a:pt x="5085931" y="3441700"/>
                      <a:pt x="4970006" y="3408680"/>
                    </a:cubicBezTo>
                    <a:cubicBezTo>
                      <a:pt x="4456629" y="3260090"/>
                      <a:pt x="3888050" y="3318510"/>
                      <a:pt x="3429875" y="3531870"/>
                    </a:cubicBezTo>
                    <a:cubicBezTo>
                      <a:pt x="3043462" y="3710940"/>
                      <a:pt x="2760092" y="3990340"/>
                      <a:pt x="2290877" y="4075430"/>
                    </a:cubicBezTo>
                    <a:cubicBezTo>
                      <a:pt x="1792220" y="4165600"/>
                      <a:pt x="1240202" y="4089400"/>
                      <a:pt x="844588" y="3858260"/>
                    </a:cubicBezTo>
                    <a:cubicBezTo>
                      <a:pt x="506017" y="3657600"/>
                      <a:pt x="288890" y="3355340"/>
                      <a:pt x="292570" y="3048000"/>
                    </a:cubicBezTo>
                    <a:cubicBezTo>
                      <a:pt x="296250" y="2724150"/>
                      <a:pt x="529938" y="2429510"/>
                      <a:pt x="616421" y="2115820"/>
                    </a:cubicBezTo>
                    <a:cubicBezTo>
                      <a:pt x="666102" y="1931670"/>
                      <a:pt x="666102" y="1732280"/>
                      <a:pt x="570419" y="1554480"/>
                    </a:cubicBezTo>
                    <a:cubicBezTo>
                      <a:pt x="472896" y="1377950"/>
                      <a:pt x="257609" y="1267460"/>
                      <a:pt x="130644" y="1104900"/>
                    </a:cubicBezTo>
                    <a:cubicBezTo>
                      <a:pt x="47842" y="999490"/>
                      <a:pt x="0" y="877570"/>
                      <a:pt x="0" y="749300"/>
                    </a:cubicBezTo>
                    <a:cubicBezTo>
                      <a:pt x="0" y="335280"/>
                      <a:pt x="485776" y="0"/>
                      <a:pt x="1085636" y="0"/>
                    </a:cubicBezTo>
                    <a:cubicBezTo>
                      <a:pt x="1254922" y="0"/>
                      <a:pt x="1424208" y="27940"/>
                      <a:pt x="1575093" y="80010"/>
                    </a:cubicBezTo>
                    <a:cubicBezTo>
                      <a:pt x="1843742" y="173990"/>
                      <a:pt x="2009348" y="354330"/>
                      <a:pt x="2276156" y="452120"/>
                    </a:cubicBezTo>
                    <a:cubicBezTo>
                      <a:pt x="2723291" y="615950"/>
                      <a:pt x="3113384" y="523240"/>
                      <a:pt x="3577080" y="466090"/>
                    </a:cubicBezTo>
                    <a:cubicBezTo>
                      <a:pt x="3871490" y="429260"/>
                      <a:pt x="4246862" y="431800"/>
                      <a:pt x="4517352" y="532130"/>
                    </a:cubicBezTo>
                    <a:cubicBezTo>
                      <a:pt x="4741839" y="614680"/>
                      <a:pt x="4870643" y="786130"/>
                      <a:pt x="4986567" y="934720"/>
                    </a:cubicBezTo>
                    <a:cubicBezTo>
                      <a:pt x="5306738" y="1341120"/>
                      <a:pt x="5987561" y="1210310"/>
                      <a:pt x="6554300" y="1229360"/>
                    </a:cubicBezTo>
                    <a:cubicBezTo>
                      <a:pt x="6563500" y="1229360"/>
                      <a:pt x="6569021" y="1230630"/>
                      <a:pt x="6574541" y="1230630"/>
                    </a:cubicBezTo>
                    <a:close/>
                  </a:path>
                </a:pathLst>
              </a:custGeom>
              <a:blipFill>
                <a:blip r:embed="rId5">
                  <a:alphaModFix amt="35000"/>
                </a:blip>
                <a:stretch>
                  <a:fillRect t="-8460" b="-8460"/>
                </a:stretch>
              </a:blipFill>
            </p:spPr>
            <p:txBody>
              <a:bodyPr/>
              <a:lstStyle/>
              <a:p>
                <a:endParaRPr lang="en-ID"/>
              </a:p>
            </p:txBody>
          </p:sp>
        </p:grpSp>
      </p:grpSp>
      <p:sp>
        <p:nvSpPr>
          <p:cNvPr id="10" name="Freeform 10"/>
          <p:cNvSpPr/>
          <p:nvPr/>
        </p:nvSpPr>
        <p:spPr>
          <a:xfrm flipH="1" flipV="1">
            <a:off x="-303194" y="0"/>
            <a:ext cx="3198498" cy="2966607"/>
          </a:xfrm>
          <a:custGeom>
            <a:avLst/>
            <a:gdLst/>
            <a:ahLst/>
            <a:cxnLst/>
            <a:rect l="l" t="t" r="r" b="b"/>
            <a:pathLst>
              <a:path w="3198498" h="2966607">
                <a:moveTo>
                  <a:pt x="3198498" y="2966607"/>
                </a:moveTo>
                <a:lnTo>
                  <a:pt x="0" y="2966607"/>
                </a:lnTo>
                <a:lnTo>
                  <a:pt x="0" y="0"/>
                </a:lnTo>
                <a:lnTo>
                  <a:pt x="3198498" y="0"/>
                </a:lnTo>
                <a:lnTo>
                  <a:pt x="3198498" y="296660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1" name="Freeform 11"/>
          <p:cNvSpPr/>
          <p:nvPr/>
        </p:nvSpPr>
        <p:spPr>
          <a:xfrm flipV="1">
            <a:off x="15395853" y="0"/>
            <a:ext cx="3198498" cy="2966607"/>
          </a:xfrm>
          <a:custGeom>
            <a:avLst/>
            <a:gdLst/>
            <a:ahLst/>
            <a:cxnLst/>
            <a:rect l="l" t="t" r="r" b="b"/>
            <a:pathLst>
              <a:path w="3198498" h="2966607">
                <a:moveTo>
                  <a:pt x="0" y="2966607"/>
                </a:moveTo>
                <a:lnTo>
                  <a:pt x="3198497" y="2966607"/>
                </a:lnTo>
                <a:lnTo>
                  <a:pt x="3198497" y="0"/>
                </a:lnTo>
                <a:lnTo>
                  <a:pt x="0" y="0"/>
                </a:lnTo>
                <a:lnTo>
                  <a:pt x="0" y="296660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2" name="Freeform 12"/>
          <p:cNvSpPr/>
          <p:nvPr/>
        </p:nvSpPr>
        <p:spPr>
          <a:xfrm flipH="1">
            <a:off x="-28575" y="8190800"/>
            <a:ext cx="2275124" cy="2110177"/>
          </a:xfrm>
          <a:custGeom>
            <a:avLst/>
            <a:gdLst/>
            <a:ahLst/>
            <a:cxnLst/>
            <a:rect l="l" t="t" r="r" b="b"/>
            <a:pathLst>
              <a:path w="2275124" h="2110177">
                <a:moveTo>
                  <a:pt x="2275124" y="0"/>
                </a:moveTo>
                <a:lnTo>
                  <a:pt x="0" y="0"/>
                </a:lnTo>
                <a:lnTo>
                  <a:pt x="0" y="2110177"/>
                </a:lnTo>
                <a:lnTo>
                  <a:pt x="2275124" y="2110177"/>
                </a:lnTo>
                <a:lnTo>
                  <a:pt x="227512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3" name="Freeform 13"/>
          <p:cNvSpPr/>
          <p:nvPr/>
        </p:nvSpPr>
        <p:spPr>
          <a:xfrm>
            <a:off x="16012876" y="8190800"/>
            <a:ext cx="2275124" cy="2110177"/>
          </a:xfrm>
          <a:custGeom>
            <a:avLst/>
            <a:gdLst/>
            <a:ahLst/>
            <a:cxnLst/>
            <a:rect l="l" t="t" r="r" b="b"/>
            <a:pathLst>
              <a:path w="2275124" h="2110177">
                <a:moveTo>
                  <a:pt x="0" y="0"/>
                </a:moveTo>
                <a:lnTo>
                  <a:pt x="2275124" y="0"/>
                </a:lnTo>
                <a:lnTo>
                  <a:pt x="2275124" y="2110177"/>
                </a:lnTo>
                <a:lnTo>
                  <a:pt x="0" y="21101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4" name="Freeform 14"/>
          <p:cNvSpPr/>
          <p:nvPr/>
        </p:nvSpPr>
        <p:spPr>
          <a:xfrm>
            <a:off x="-1670459" y="-410595"/>
            <a:ext cx="5933028" cy="5943153"/>
          </a:xfrm>
          <a:custGeom>
            <a:avLst/>
            <a:gdLst/>
            <a:ahLst/>
            <a:cxnLst/>
            <a:rect l="l" t="t" r="r" b="b"/>
            <a:pathLst>
              <a:path w="5933028" h="5943153">
                <a:moveTo>
                  <a:pt x="0" y="0"/>
                </a:moveTo>
                <a:lnTo>
                  <a:pt x="5933028" y="0"/>
                </a:lnTo>
                <a:lnTo>
                  <a:pt x="5933028" y="5943153"/>
                </a:lnTo>
                <a:lnTo>
                  <a:pt x="0" y="5943153"/>
                </a:lnTo>
                <a:lnTo>
                  <a:pt x="0" y="0"/>
                </a:lnTo>
                <a:close/>
              </a:path>
            </a:pathLst>
          </a:custGeom>
          <a:blipFill>
            <a:blip r:embed="rId8"/>
            <a:stretch>
              <a:fillRect/>
            </a:stretch>
          </a:blipFill>
        </p:spPr>
        <p:txBody>
          <a:bodyPr/>
          <a:lstStyle/>
          <a:p>
            <a:endParaRPr lang="en-ID"/>
          </a:p>
        </p:txBody>
      </p:sp>
      <p:sp>
        <p:nvSpPr>
          <p:cNvPr id="15" name="Freeform 15"/>
          <p:cNvSpPr/>
          <p:nvPr/>
        </p:nvSpPr>
        <p:spPr>
          <a:xfrm>
            <a:off x="9744310" y="2751397"/>
            <a:ext cx="8119774" cy="4347008"/>
          </a:xfrm>
          <a:custGeom>
            <a:avLst/>
            <a:gdLst/>
            <a:ahLst/>
            <a:cxnLst/>
            <a:rect l="l" t="t" r="r" b="b"/>
            <a:pathLst>
              <a:path w="8119774" h="4347008">
                <a:moveTo>
                  <a:pt x="0" y="0"/>
                </a:moveTo>
                <a:lnTo>
                  <a:pt x="8119774" y="0"/>
                </a:lnTo>
                <a:lnTo>
                  <a:pt x="8119774" y="4347008"/>
                </a:lnTo>
                <a:lnTo>
                  <a:pt x="0" y="4347008"/>
                </a:lnTo>
                <a:lnTo>
                  <a:pt x="0" y="0"/>
                </a:lnTo>
                <a:close/>
              </a:path>
            </a:pathLst>
          </a:custGeom>
          <a:blipFill>
            <a:blip r:embed="rId9"/>
            <a:stretch>
              <a:fillRect l="-15824" r="-12022"/>
            </a:stretch>
          </a:blipFill>
        </p:spPr>
        <p:txBody>
          <a:bodyPr/>
          <a:lstStyle/>
          <a:p>
            <a:endParaRPr lang="en-ID"/>
          </a:p>
        </p:txBody>
      </p:sp>
      <p:sp>
        <p:nvSpPr>
          <p:cNvPr id="16" name="Freeform 16"/>
          <p:cNvSpPr/>
          <p:nvPr/>
        </p:nvSpPr>
        <p:spPr>
          <a:xfrm>
            <a:off x="1612492" y="1483303"/>
            <a:ext cx="8131819" cy="4868814"/>
          </a:xfrm>
          <a:custGeom>
            <a:avLst/>
            <a:gdLst/>
            <a:ahLst/>
            <a:cxnLst/>
            <a:rect l="l" t="t" r="r" b="b"/>
            <a:pathLst>
              <a:path w="8131819" h="4868814">
                <a:moveTo>
                  <a:pt x="0" y="0"/>
                </a:moveTo>
                <a:lnTo>
                  <a:pt x="8131818" y="0"/>
                </a:lnTo>
                <a:lnTo>
                  <a:pt x="8131818" y="4868814"/>
                </a:lnTo>
                <a:lnTo>
                  <a:pt x="0" y="4868814"/>
                </a:lnTo>
                <a:lnTo>
                  <a:pt x="0" y="0"/>
                </a:lnTo>
                <a:close/>
              </a:path>
            </a:pathLst>
          </a:custGeom>
          <a:blipFill>
            <a:blip r:embed="rId10"/>
            <a:stretch>
              <a:fillRect l="-36815" r="-4897"/>
            </a:stretch>
          </a:blipFill>
        </p:spPr>
        <p:txBody>
          <a:bodyPr/>
          <a:lstStyle/>
          <a:p>
            <a:endParaRPr lang="en-ID"/>
          </a:p>
        </p:txBody>
      </p:sp>
      <p:sp>
        <p:nvSpPr>
          <p:cNvPr id="17" name="Freeform 17"/>
          <p:cNvSpPr/>
          <p:nvPr/>
        </p:nvSpPr>
        <p:spPr>
          <a:xfrm>
            <a:off x="-715071" y="6352117"/>
            <a:ext cx="8577281" cy="3827611"/>
          </a:xfrm>
          <a:custGeom>
            <a:avLst/>
            <a:gdLst/>
            <a:ahLst/>
            <a:cxnLst/>
            <a:rect l="l" t="t" r="r" b="b"/>
            <a:pathLst>
              <a:path w="8577281" h="3827611">
                <a:moveTo>
                  <a:pt x="0" y="0"/>
                </a:moveTo>
                <a:lnTo>
                  <a:pt x="8577281" y="0"/>
                </a:lnTo>
                <a:lnTo>
                  <a:pt x="8577281" y="3827611"/>
                </a:lnTo>
                <a:lnTo>
                  <a:pt x="0" y="3827611"/>
                </a:lnTo>
                <a:lnTo>
                  <a:pt x="0" y="0"/>
                </a:lnTo>
                <a:close/>
              </a:path>
            </a:pathLst>
          </a:custGeom>
          <a:blipFill>
            <a:blip r:embed="rId11"/>
            <a:stretch>
              <a:fillRect/>
            </a:stretch>
          </a:blipFill>
        </p:spPr>
        <p:txBody>
          <a:bodyPr/>
          <a:lstStyle/>
          <a:p>
            <a:endParaRPr lang="en-ID"/>
          </a:p>
        </p:txBody>
      </p:sp>
      <p:sp>
        <p:nvSpPr>
          <p:cNvPr id="18" name="TextBox 18"/>
          <p:cNvSpPr txBox="1"/>
          <p:nvPr/>
        </p:nvSpPr>
        <p:spPr>
          <a:xfrm>
            <a:off x="5957113" y="158750"/>
            <a:ext cx="6373773" cy="8699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Karnchang"/>
                <a:ea typeface="Karnchang"/>
                <a:cs typeface="Karnchang"/>
                <a:sym typeface="Karnchang"/>
              </a:rPr>
              <a:t>KEPEMIMPINAN STRATEGIS </a:t>
            </a:r>
          </a:p>
        </p:txBody>
      </p:sp>
      <p:grpSp>
        <p:nvGrpSpPr>
          <p:cNvPr id="19" name="Group 19"/>
          <p:cNvGrpSpPr/>
          <p:nvPr/>
        </p:nvGrpSpPr>
        <p:grpSpPr>
          <a:xfrm>
            <a:off x="112659" y="45302"/>
            <a:ext cx="4816586" cy="764030"/>
            <a:chOff x="0" y="0"/>
            <a:chExt cx="6422115" cy="1018707"/>
          </a:xfrm>
        </p:grpSpPr>
        <p:sp>
          <p:nvSpPr>
            <p:cNvPr id="20" name="Freeform 20"/>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2"/>
              <a:stretch>
                <a:fillRect/>
              </a:stretch>
            </a:blipFill>
          </p:spPr>
          <p:txBody>
            <a:bodyPr/>
            <a:lstStyle/>
            <a:p>
              <a:endParaRPr lang="en-ID"/>
            </a:p>
          </p:txBody>
        </p:sp>
        <p:sp>
          <p:nvSpPr>
            <p:cNvPr id="21" name="TextBox 21"/>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12659" y="-2988726"/>
            <a:ext cx="17623799" cy="11222625"/>
          </a:xfrm>
          <a:custGeom>
            <a:avLst/>
            <a:gdLst/>
            <a:ahLst/>
            <a:cxnLst/>
            <a:rect l="l" t="t" r="r" b="b"/>
            <a:pathLst>
              <a:path w="17623799" h="11222625">
                <a:moveTo>
                  <a:pt x="0" y="0"/>
                </a:moveTo>
                <a:lnTo>
                  <a:pt x="17623799" y="0"/>
                </a:lnTo>
                <a:lnTo>
                  <a:pt x="17623799" y="11222625"/>
                </a:lnTo>
                <a:lnTo>
                  <a:pt x="0" y="11222625"/>
                </a:lnTo>
                <a:lnTo>
                  <a:pt x="0" y="0"/>
                </a:lnTo>
                <a:close/>
              </a:path>
            </a:pathLst>
          </a:custGeom>
          <a:blipFill>
            <a:blip r:embed="rId3">
              <a:alphaModFix amt="13000"/>
            </a:blip>
            <a:stretch>
              <a:fillRect t="-2313" b="-2313"/>
            </a:stretch>
          </a:blipFill>
        </p:spPr>
        <p:txBody>
          <a:bodyPr/>
          <a:lstStyle/>
          <a:p>
            <a:endParaRPr lang="en-ID"/>
          </a:p>
        </p:txBody>
      </p:sp>
      <p:sp>
        <p:nvSpPr>
          <p:cNvPr id="4" name="Freeform 4"/>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4">
              <a:alphaModFix amt="28000"/>
              <a:extLst>
                <a:ext uri="{96DAC541-7B7A-43D3-8B79-37D633B846F1}">
                  <asvg:svgBlip xmlns:asvg="http://schemas.microsoft.com/office/drawing/2016/SVG/main" r:embed="rId5"/>
                </a:ext>
              </a:extLst>
            </a:blip>
            <a:stretch>
              <a:fillRect/>
            </a:stretch>
          </a:blipFill>
        </p:spPr>
        <p:txBody>
          <a:bodyPr/>
          <a:lstStyle/>
          <a:p>
            <a:endParaRPr lang="en-ID"/>
          </a:p>
        </p:txBody>
      </p:sp>
      <p:sp>
        <p:nvSpPr>
          <p:cNvPr id="7" name="Freeform 7"/>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Freeform 8"/>
          <p:cNvSpPr/>
          <p:nvPr/>
        </p:nvSpPr>
        <p:spPr>
          <a:xfrm>
            <a:off x="173442" y="2765170"/>
            <a:ext cx="3050166" cy="5982549"/>
          </a:xfrm>
          <a:custGeom>
            <a:avLst/>
            <a:gdLst/>
            <a:ahLst/>
            <a:cxnLst/>
            <a:rect l="l" t="t" r="r" b="b"/>
            <a:pathLst>
              <a:path w="3050166" h="5982549">
                <a:moveTo>
                  <a:pt x="0" y="0"/>
                </a:moveTo>
                <a:lnTo>
                  <a:pt x="3050166" y="0"/>
                </a:lnTo>
                <a:lnTo>
                  <a:pt x="3050166" y="5982550"/>
                </a:lnTo>
                <a:lnTo>
                  <a:pt x="0" y="5982550"/>
                </a:lnTo>
                <a:lnTo>
                  <a:pt x="0" y="0"/>
                </a:lnTo>
                <a:close/>
              </a:path>
            </a:pathLst>
          </a:custGeom>
          <a:blipFill>
            <a:blip r:embed="rId6"/>
            <a:stretch>
              <a:fillRect t="-8101" b="-8101"/>
            </a:stretch>
          </a:blipFill>
        </p:spPr>
        <p:txBody>
          <a:bodyPr/>
          <a:lstStyle/>
          <a:p>
            <a:endParaRPr lang="en-ID"/>
          </a:p>
        </p:txBody>
      </p:sp>
      <p:grpSp>
        <p:nvGrpSpPr>
          <p:cNvPr id="9" name="Group 9"/>
          <p:cNvGrpSpPr/>
          <p:nvPr/>
        </p:nvGrpSpPr>
        <p:grpSpPr>
          <a:xfrm>
            <a:off x="3223608" y="2599299"/>
            <a:ext cx="9473731" cy="4564562"/>
            <a:chOff x="0" y="0"/>
            <a:chExt cx="12631641" cy="6086083"/>
          </a:xfrm>
        </p:grpSpPr>
        <p:sp>
          <p:nvSpPr>
            <p:cNvPr id="10" name="Freeform 10"/>
            <p:cNvSpPr/>
            <p:nvPr/>
          </p:nvSpPr>
          <p:spPr>
            <a:xfrm>
              <a:off x="0" y="0"/>
              <a:ext cx="6970638" cy="5506804"/>
            </a:xfrm>
            <a:custGeom>
              <a:avLst/>
              <a:gdLst/>
              <a:ahLst/>
              <a:cxnLst/>
              <a:rect l="l" t="t" r="r" b="b"/>
              <a:pathLst>
                <a:path w="6970638" h="5506804">
                  <a:moveTo>
                    <a:pt x="0" y="0"/>
                  </a:moveTo>
                  <a:lnTo>
                    <a:pt x="6970638" y="0"/>
                  </a:lnTo>
                  <a:lnTo>
                    <a:pt x="6970638" y="5506804"/>
                  </a:lnTo>
                  <a:lnTo>
                    <a:pt x="0" y="5506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1" name="Freeform 11"/>
            <p:cNvSpPr/>
            <p:nvPr/>
          </p:nvSpPr>
          <p:spPr>
            <a:xfrm>
              <a:off x="7404073" y="3576850"/>
              <a:ext cx="5227568" cy="2509233"/>
            </a:xfrm>
            <a:custGeom>
              <a:avLst/>
              <a:gdLst/>
              <a:ahLst/>
              <a:cxnLst/>
              <a:rect l="l" t="t" r="r" b="b"/>
              <a:pathLst>
                <a:path w="5227568" h="2509233">
                  <a:moveTo>
                    <a:pt x="0" y="0"/>
                  </a:moveTo>
                  <a:lnTo>
                    <a:pt x="5227568" y="0"/>
                  </a:lnTo>
                  <a:lnTo>
                    <a:pt x="5227568" y="2509233"/>
                  </a:lnTo>
                  <a:lnTo>
                    <a:pt x="0" y="2509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2" name="TextBox 12"/>
            <p:cNvSpPr txBox="1"/>
            <p:nvPr/>
          </p:nvSpPr>
          <p:spPr>
            <a:xfrm>
              <a:off x="449866" y="2329652"/>
              <a:ext cx="2185989" cy="676049"/>
            </a:xfrm>
            <a:prstGeom prst="rect">
              <a:avLst/>
            </a:prstGeom>
          </p:spPr>
          <p:txBody>
            <a:bodyPr lIns="0" tIns="0" rIns="0" bIns="0" rtlCol="0" anchor="t">
              <a:spAutoFit/>
            </a:bodyPr>
            <a:lstStyle/>
            <a:p>
              <a:pPr algn="ctr">
                <a:lnSpc>
                  <a:spcPts val="3497"/>
                </a:lnSpc>
                <a:spcBef>
                  <a:spcPct val="0"/>
                </a:spcBef>
              </a:pPr>
              <a:r>
                <a:rPr lang="en-US" sz="2497">
                  <a:solidFill>
                    <a:srgbClr val="000000"/>
                  </a:solidFill>
                  <a:latin typeface="Karnchang"/>
                  <a:ea typeface="Karnchang"/>
                  <a:cs typeface="Karnchang"/>
                  <a:sym typeface="Karnchang"/>
                </a:rPr>
                <a:t>CUSTOMER</a:t>
              </a:r>
            </a:p>
          </p:txBody>
        </p:sp>
        <p:sp>
          <p:nvSpPr>
            <p:cNvPr id="13" name="TextBox 13"/>
            <p:cNvSpPr txBox="1"/>
            <p:nvPr/>
          </p:nvSpPr>
          <p:spPr>
            <a:xfrm>
              <a:off x="3141873" y="4407717"/>
              <a:ext cx="3504428" cy="676049"/>
            </a:xfrm>
            <a:prstGeom prst="rect">
              <a:avLst/>
            </a:prstGeom>
          </p:spPr>
          <p:txBody>
            <a:bodyPr lIns="0" tIns="0" rIns="0" bIns="0" rtlCol="0" anchor="t">
              <a:spAutoFit/>
            </a:bodyPr>
            <a:lstStyle/>
            <a:p>
              <a:pPr algn="ctr">
                <a:lnSpc>
                  <a:spcPts val="3497"/>
                </a:lnSpc>
                <a:spcBef>
                  <a:spcPct val="0"/>
                </a:spcBef>
              </a:pPr>
              <a:r>
                <a:rPr lang="en-US" sz="2497">
                  <a:solidFill>
                    <a:srgbClr val="000000"/>
                  </a:solidFill>
                  <a:latin typeface="Karnchang"/>
                  <a:ea typeface="Karnchang"/>
                  <a:cs typeface="Karnchang"/>
                  <a:sym typeface="Karnchang"/>
                </a:rPr>
                <a:t>Eksternal Bidlabfor</a:t>
              </a:r>
            </a:p>
          </p:txBody>
        </p:sp>
        <p:sp>
          <p:nvSpPr>
            <p:cNvPr id="14" name="TextBox 14"/>
            <p:cNvSpPr txBox="1"/>
            <p:nvPr/>
          </p:nvSpPr>
          <p:spPr>
            <a:xfrm>
              <a:off x="3485319" y="238274"/>
              <a:ext cx="3160982" cy="676049"/>
            </a:xfrm>
            <a:prstGeom prst="rect">
              <a:avLst/>
            </a:prstGeom>
          </p:spPr>
          <p:txBody>
            <a:bodyPr lIns="0" tIns="0" rIns="0" bIns="0" rtlCol="0" anchor="t">
              <a:spAutoFit/>
            </a:bodyPr>
            <a:lstStyle/>
            <a:p>
              <a:pPr algn="ctr">
                <a:lnSpc>
                  <a:spcPts val="3497"/>
                </a:lnSpc>
                <a:spcBef>
                  <a:spcPct val="0"/>
                </a:spcBef>
              </a:pPr>
              <a:r>
                <a:rPr lang="en-US" sz="2497">
                  <a:solidFill>
                    <a:srgbClr val="000000"/>
                  </a:solidFill>
                  <a:latin typeface="Karnchang"/>
                  <a:ea typeface="Karnchang"/>
                  <a:cs typeface="Karnchang"/>
                  <a:sym typeface="Karnchang"/>
                </a:rPr>
                <a:t>Internal Bidlabfor</a:t>
              </a:r>
            </a:p>
          </p:txBody>
        </p:sp>
        <p:sp>
          <p:nvSpPr>
            <p:cNvPr id="15" name="TextBox 15"/>
            <p:cNvSpPr txBox="1"/>
            <p:nvPr/>
          </p:nvSpPr>
          <p:spPr>
            <a:xfrm>
              <a:off x="8427797" y="3687916"/>
              <a:ext cx="3542878" cy="676049"/>
            </a:xfrm>
            <a:prstGeom prst="rect">
              <a:avLst/>
            </a:prstGeom>
          </p:spPr>
          <p:txBody>
            <a:bodyPr lIns="0" tIns="0" rIns="0" bIns="0" rtlCol="0" anchor="t">
              <a:spAutoFit/>
            </a:bodyPr>
            <a:lstStyle/>
            <a:p>
              <a:pPr algn="ctr">
                <a:lnSpc>
                  <a:spcPts val="3497"/>
                </a:lnSpc>
                <a:spcBef>
                  <a:spcPct val="0"/>
                </a:spcBef>
              </a:pPr>
              <a:r>
                <a:rPr lang="en-US" sz="2497">
                  <a:solidFill>
                    <a:srgbClr val="000000"/>
                  </a:solidFill>
                  <a:latin typeface="Karnchang"/>
                  <a:ea typeface="Karnchang"/>
                  <a:cs typeface="Karnchang"/>
                  <a:sym typeface="Karnchang"/>
                </a:rPr>
                <a:t>Penyidik Kepolisian</a:t>
              </a:r>
            </a:p>
          </p:txBody>
        </p:sp>
        <p:sp>
          <p:nvSpPr>
            <p:cNvPr id="16" name="TextBox 16"/>
            <p:cNvSpPr txBox="1"/>
            <p:nvPr/>
          </p:nvSpPr>
          <p:spPr>
            <a:xfrm>
              <a:off x="8006315" y="5083054"/>
              <a:ext cx="4385842" cy="676049"/>
            </a:xfrm>
            <a:prstGeom prst="rect">
              <a:avLst/>
            </a:prstGeom>
          </p:spPr>
          <p:txBody>
            <a:bodyPr lIns="0" tIns="0" rIns="0" bIns="0" rtlCol="0" anchor="t">
              <a:spAutoFit/>
            </a:bodyPr>
            <a:lstStyle/>
            <a:p>
              <a:pPr algn="ctr">
                <a:lnSpc>
                  <a:spcPts val="3497"/>
                </a:lnSpc>
                <a:spcBef>
                  <a:spcPct val="0"/>
                </a:spcBef>
              </a:pPr>
              <a:r>
                <a:rPr lang="en-US" sz="2497">
                  <a:solidFill>
                    <a:srgbClr val="000000"/>
                  </a:solidFill>
                  <a:latin typeface="Karnchang"/>
                  <a:ea typeface="Karnchang"/>
                  <a:cs typeface="Karnchang"/>
                  <a:sym typeface="Karnchang"/>
                </a:rPr>
                <a:t>Penyidik Non Kepolisian</a:t>
              </a:r>
            </a:p>
          </p:txBody>
        </p:sp>
      </p:grpSp>
      <p:sp>
        <p:nvSpPr>
          <p:cNvPr id="17" name="TextBox 17"/>
          <p:cNvSpPr txBox="1"/>
          <p:nvPr/>
        </p:nvSpPr>
        <p:spPr>
          <a:xfrm>
            <a:off x="4881872" y="65458"/>
            <a:ext cx="7965043" cy="792826"/>
          </a:xfrm>
          <a:prstGeom prst="rect">
            <a:avLst/>
          </a:prstGeom>
        </p:spPr>
        <p:txBody>
          <a:bodyPr lIns="0" tIns="0" rIns="0" bIns="0" rtlCol="0" anchor="t">
            <a:spAutoFit/>
          </a:bodyPr>
          <a:lstStyle/>
          <a:p>
            <a:pPr algn="ctr">
              <a:lnSpc>
                <a:spcPts val="5125"/>
              </a:lnSpc>
              <a:spcBef>
                <a:spcPct val="0"/>
              </a:spcBef>
            </a:pPr>
            <a:r>
              <a:rPr lang="en-US" sz="3661">
                <a:solidFill>
                  <a:srgbClr val="000000"/>
                </a:solidFill>
                <a:latin typeface="Karnchang"/>
                <a:ea typeface="Karnchang"/>
                <a:cs typeface="Karnchang"/>
                <a:sym typeface="Karnchang"/>
              </a:rPr>
              <a:t>IMPLEMENTASI STRATEGI MARKETING</a:t>
            </a:r>
          </a:p>
        </p:txBody>
      </p:sp>
      <p:grpSp>
        <p:nvGrpSpPr>
          <p:cNvPr id="18" name="Group 18"/>
          <p:cNvGrpSpPr/>
          <p:nvPr/>
        </p:nvGrpSpPr>
        <p:grpSpPr>
          <a:xfrm>
            <a:off x="1259890" y="1028700"/>
            <a:ext cx="3927437" cy="1399149"/>
            <a:chOff x="0" y="0"/>
            <a:chExt cx="5236582" cy="1865532"/>
          </a:xfrm>
        </p:grpSpPr>
        <p:sp>
          <p:nvSpPr>
            <p:cNvPr id="19" name="Freeform 19"/>
            <p:cNvSpPr/>
            <p:nvPr/>
          </p:nvSpPr>
          <p:spPr>
            <a:xfrm>
              <a:off x="0" y="0"/>
              <a:ext cx="5236582" cy="1865532"/>
            </a:xfrm>
            <a:custGeom>
              <a:avLst/>
              <a:gdLst/>
              <a:ahLst/>
              <a:cxnLst/>
              <a:rect l="l" t="t" r="r" b="b"/>
              <a:pathLst>
                <a:path w="5236582" h="1865532">
                  <a:moveTo>
                    <a:pt x="0" y="0"/>
                  </a:moveTo>
                  <a:lnTo>
                    <a:pt x="5236582" y="0"/>
                  </a:lnTo>
                  <a:lnTo>
                    <a:pt x="5236582" y="1865532"/>
                  </a:lnTo>
                  <a:lnTo>
                    <a:pt x="0" y="1865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0" name="TextBox 20"/>
            <p:cNvSpPr txBox="1"/>
            <p:nvPr/>
          </p:nvSpPr>
          <p:spPr>
            <a:xfrm>
              <a:off x="1864531" y="422631"/>
              <a:ext cx="2678906" cy="820246"/>
            </a:xfrm>
            <a:prstGeom prst="rect">
              <a:avLst/>
            </a:prstGeom>
          </p:spPr>
          <p:txBody>
            <a:bodyPr lIns="0" tIns="0" rIns="0" bIns="0" rtlCol="0" anchor="t">
              <a:spAutoFit/>
            </a:bodyPr>
            <a:lstStyle/>
            <a:p>
              <a:pPr algn="ctr">
                <a:lnSpc>
                  <a:spcPts val="4285"/>
                </a:lnSpc>
                <a:spcBef>
                  <a:spcPct val="0"/>
                </a:spcBef>
              </a:pPr>
              <a:r>
                <a:rPr lang="en-US" sz="3061">
                  <a:solidFill>
                    <a:srgbClr val="000000"/>
                  </a:solidFill>
                  <a:latin typeface="Karnchang"/>
                  <a:ea typeface="Karnchang"/>
                  <a:cs typeface="Karnchang"/>
                  <a:sym typeface="Karnchang"/>
                </a:rPr>
                <a:t>CUSTOMER</a:t>
              </a:r>
            </a:p>
          </p:txBody>
        </p:sp>
        <p:sp>
          <p:nvSpPr>
            <p:cNvPr id="21" name="TextBox 21"/>
            <p:cNvSpPr txBox="1"/>
            <p:nvPr/>
          </p:nvSpPr>
          <p:spPr>
            <a:xfrm>
              <a:off x="733608" y="349816"/>
              <a:ext cx="408781" cy="1137324"/>
            </a:xfrm>
            <a:prstGeom prst="rect">
              <a:avLst/>
            </a:prstGeom>
          </p:spPr>
          <p:txBody>
            <a:bodyPr lIns="0" tIns="0" rIns="0" bIns="0" rtlCol="0" anchor="t">
              <a:spAutoFit/>
            </a:bodyPr>
            <a:lstStyle/>
            <a:p>
              <a:pPr algn="ctr">
                <a:lnSpc>
                  <a:spcPts val="6665"/>
                </a:lnSpc>
                <a:spcBef>
                  <a:spcPct val="0"/>
                </a:spcBef>
              </a:pPr>
              <a:r>
                <a:rPr lang="en-US" sz="4761">
                  <a:solidFill>
                    <a:srgbClr val="000000"/>
                  </a:solidFill>
                  <a:latin typeface="Balloon Extra Bold"/>
                  <a:ea typeface="Balloon Extra Bold"/>
                  <a:cs typeface="Balloon Extra Bold"/>
                  <a:sym typeface="Balloon Extra Bold"/>
                </a:rPr>
                <a:t>1</a:t>
              </a:r>
            </a:p>
          </p:txBody>
        </p:sp>
      </p:grpSp>
      <p:grpSp>
        <p:nvGrpSpPr>
          <p:cNvPr id="22" name="Group 22"/>
          <p:cNvGrpSpPr/>
          <p:nvPr/>
        </p:nvGrpSpPr>
        <p:grpSpPr>
          <a:xfrm>
            <a:off x="11095711" y="1028700"/>
            <a:ext cx="3927437" cy="1399149"/>
            <a:chOff x="0" y="0"/>
            <a:chExt cx="5236582" cy="1865532"/>
          </a:xfrm>
        </p:grpSpPr>
        <p:sp>
          <p:nvSpPr>
            <p:cNvPr id="23" name="Freeform 23"/>
            <p:cNvSpPr/>
            <p:nvPr/>
          </p:nvSpPr>
          <p:spPr>
            <a:xfrm>
              <a:off x="0" y="0"/>
              <a:ext cx="5236582" cy="1865532"/>
            </a:xfrm>
            <a:custGeom>
              <a:avLst/>
              <a:gdLst/>
              <a:ahLst/>
              <a:cxnLst/>
              <a:rect l="l" t="t" r="r" b="b"/>
              <a:pathLst>
                <a:path w="5236582" h="1865532">
                  <a:moveTo>
                    <a:pt x="0" y="0"/>
                  </a:moveTo>
                  <a:lnTo>
                    <a:pt x="5236582" y="0"/>
                  </a:lnTo>
                  <a:lnTo>
                    <a:pt x="5236582" y="1865532"/>
                  </a:lnTo>
                  <a:lnTo>
                    <a:pt x="0" y="1865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4" name="TextBox 24"/>
            <p:cNvSpPr txBox="1"/>
            <p:nvPr/>
          </p:nvSpPr>
          <p:spPr>
            <a:xfrm>
              <a:off x="1817930" y="422631"/>
              <a:ext cx="2678906" cy="820246"/>
            </a:xfrm>
            <a:prstGeom prst="rect">
              <a:avLst/>
            </a:prstGeom>
          </p:spPr>
          <p:txBody>
            <a:bodyPr lIns="0" tIns="0" rIns="0" bIns="0" rtlCol="0" anchor="t">
              <a:spAutoFit/>
            </a:bodyPr>
            <a:lstStyle/>
            <a:p>
              <a:pPr algn="ctr">
                <a:lnSpc>
                  <a:spcPts val="4285"/>
                </a:lnSpc>
                <a:spcBef>
                  <a:spcPct val="0"/>
                </a:spcBef>
              </a:pPr>
              <a:r>
                <a:rPr lang="en-US" sz="3061">
                  <a:solidFill>
                    <a:srgbClr val="000000"/>
                  </a:solidFill>
                  <a:latin typeface="Karnchang"/>
                  <a:ea typeface="Karnchang"/>
                  <a:cs typeface="Karnchang"/>
                  <a:sym typeface="Karnchang"/>
                </a:rPr>
                <a:t>PLACE</a:t>
              </a:r>
            </a:p>
          </p:txBody>
        </p:sp>
        <p:sp>
          <p:nvSpPr>
            <p:cNvPr id="25" name="TextBox 25"/>
            <p:cNvSpPr txBox="1"/>
            <p:nvPr/>
          </p:nvSpPr>
          <p:spPr>
            <a:xfrm>
              <a:off x="687007" y="349816"/>
              <a:ext cx="408781" cy="1137324"/>
            </a:xfrm>
            <a:prstGeom prst="rect">
              <a:avLst/>
            </a:prstGeom>
          </p:spPr>
          <p:txBody>
            <a:bodyPr lIns="0" tIns="0" rIns="0" bIns="0" rtlCol="0" anchor="t">
              <a:spAutoFit/>
            </a:bodyPr>
            <a:lstStyle/>
            <a:p>
              <a:pPr algn="ctr">
                <a:lnSpc>
                  <a:spcPts val="6665"/>
                </a:lnSpc>
                <a:spcBef>
                  <a:spcPct val="0"/>
                </a:spcBef>
              </a:pPr>
              <a:r>
                <a:rPr lang="en-US" sz="4761">
                  <a:solidFill>
                    <a:srgbClr val="000000"/>
                  </a:solidFill>
                  <a:latin typeface="Balloon Extra Bold"/>
                  <a:ea typeface="Balloon Extra Bold"/>
                  <a:cs typeface="Balloon Extra Bold"/>
                  <a:sym typeface="Balloon Extra Bold"/>
                </a:rPr>
                <a:t>2</a:t>
              </a:r>
            </a:p>
          </p:txBody>
        </p:sp>
      </p:grpSp>
      <p:sp>
        <p:nvSpPr>
          <p:cNvPr id="26" name="Freeform 26"/>
          <p:cNvSpPr/>
          <p:nvPr/>
        </p:nvSpPr>
        <p:spPr>
          <a:xfrm>
            <a:off x="3223608" y="7880402"/>
            <a:ext cx="4792123" cy="2048802"/>
          </a:xfrm>
          <a:custGeom>
            <a:avLst/>
            <a:gdLst/>
            <a:ahLst/>
            <a:cxnLst/>
            <a:rect l="l" t="t" r="r" b="b"/>
            <a:pathLst>
              <a:path w="4792123" h="2048802">
                <a:moveTo>
                  <a:pt x="0" y="0"/>
                </a:moveTo>
                <a:lnTo>
                  <a:pt x="4792123" y="0"/>
                </a:lnTo>
                <a:lnTo>
                  <a:pt x="4792123" y="2048802"/>
                </a:lnTo>
                <a:lnTo>
                  <a:pt x="0" y="2048802"/>
                </a:lnTo>
                <a:lnTo>
                  <a:pt x="0" y="0"/>
                </a:lnTo>
                <a:close/>
              </a:path>
            </a:pathLst>
          </a:custGeom>
          <a:blipFill>
            <a:blip r:embed="rId13"/>
            <a:stretch>
              <a:fillRect l="-27597" r="-30018"/>
            </a:stretch>
          </a:blipFill>
        </p:spPr>
        <p:txBody>
          <a:bodyPr/>
          <a:lstStyle/>
          <a:p>
            <a:endParaRPr lang="en-ID"/>
          </a:p>
        </p:txBody>
      </p:sp>
      <p:grpSp>
        <p:nvGrpSpPr>
          <p:cNvPr id="27" name="Group 27"/>
          <p:cNvGrpSpPr/>
          <p:nvPr/>
        </p:nvGrpSpPr>
        <p:grpSpPr>
          <a:xfrm>
            <a:off x="112659" y="45302"/>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4"/>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30" name="TextBox 30"/>
          <p:cNvSpPr txBox="1"/>
          <p:nvPr/>
        </p:nvSpPr>
        <p:spPr>
          <a:xfrm>
            <a:off x="11245111" y="2451137"/>
            <a:ext cx="5602698" cy="1463921"/>
          </a:xfrm>
          <a:prstGeom prst="rect">
            <a:avLst/>
          </a:prstGeom>
        </p:spPr>
        <p:txBody>
          <a:bodyPr lIns="0" tIns="0" rIns="0" bIns="0" rtlCol="0" anchor="t">
            <a:spAutoFit/>
          </a:bodyPr>
          <a:lstStyle/>
          <a:p>
            <a:pPr algn="ctr">
              <a:lnSpc>
                <a:spcPts val="3629"/>
              </a:lnSpc>
              <a:spcBef>
                <a:spcPct val="0"/>
              </a:spcBef>
            </a:pPr>
            <a:r>
              <a:rPr lang="en-US" sz="2592">
                <a:solidFill>
                  <a:srgbClr val="000000"/>
                </a:solidFill>
                <a:latin typeface="Karnchang"/>
                <a:ea typeface="Karnchang"/>
                <a:cs typeface="Karnchang"/>
                <a:sym typeface="Karnchang"/>
              </a:rPr>
              <a:t>AREA SERVICE BIDLABFOR POLDA JATENG MELIPUTI WILAYAH JAWA TENGAH DAN DIY</a:t>
            </a:r>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733495" y="858284"/>
            <a:ext cx="7849269" cy="4832645"/>
            <a:chOff x="0" y="0"/>
            <a:chExt cx="10465691" cy="6443526"/>
          </a:xfrm>
        </p:grpSpPr>
        <p:sp>
          <p:nvSpPr>
            <p:cNvPr id="8" name="Freeform 8"/>
            <p:cNvSpPr/>
            <p:nvPr/>
          </p:nvSpPr>
          <p:spPr>
            <a:xfrm>
              <a:off x="499429" y="0"/>
              <a:ext cx="5823436" cy="2074599"/>
            </a:xfrm>
            <a:custGeom>
              <a:avLst/>
              <a:gdLst/>
              <a:ahLst/>
              <a:cxnLst/>
              <a:rect l="l" t="t" r="r" b="b"/>
              <a:pathLst>
                <a:path w="5823436" h="2074599">
                  <a:moveTo>
                    <a:pt x="0" y="0"/>
                  </a:moveTo>
                  <a:lnTo>
                    <a:pt x="5823436" y="0"/>
                  </a:lnTo>
                  <a:lnTo>
                    <a:pt x="5823436" y="2074599"/>
                  </a:lnTo>
                  <a:lnTo>
                    <a:pt x="0" y="20745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9" name="TextBox 9"/>
            <p:cNvSpPr txBox="1"/>
            <p:nvPr/>
          </p:nvSpPr>
          <p:spPr>
            <a:xfrm>
              <a:off x="2572914" y="463835"/>
              <a:ext cx="2979126" cy="918328"/>
            </a:xfrm>
            <a:prstGeom prst="rect">
              <a:avLst/>
            </a:prstGeom>
          </p:spPr>
          <p:txBody>
            <a:bodyPr lIns="0" tIns="0" rIns="0" bIns="0" rtlCol="0" anchor="t">
              <a:spAutoFit/>
            </a:bodyPr>
            <a:lstStyle/>
            <a:p>
              <a:pPr algn="ctr">
                <a:lnSpc>
                  <a:spcPts val="4766"/>
                </a:lnSpc>
                <a:spcBef>
                  <a:spcPct val="0"/>
                </a:spcBef>
              </a:pPr>
              <a:r>
                <a:rPr lang="en-US" sz="3404">
                  <a:solidFill>
                    <a:srgbClr val="000000"/>
                  </a:solidFill>
                  <a:latin typeface="Karnchang"/>
                  <a:ea typeface="Karnchang"/>
                  <a:cs typeface="Karnchang"/>
                  <a:sym typeface="Karnchang"/>
                </a:rPr>
                <a:t>PRODUCT</a:t>
              </a:r>
            </a:p>
          </p:txBody>
        </p:sp>
        <p:sp>
          <p:nvSpPr>
            <p:cNvPr id="10" name="TextBox 10"/>
            <p:cNvSpPr txBox="1"/>
            <p:nvPr/>
          </p:nvSpPr>
          <p:spPr>
            <a:xfrm>
              <a:off x="1315251" y="380726"/>
              <a:ext cx="454593" cy="1273076"/>
            </a:xfrm>
            <a:prstGeom prst="rect">
              <a:avLst/>
            </a:prstGeom>
          </p:spPr>
          <p:txBody>
            <a:bodyPr lIns="0" tIns="0" rIns="0" bIns="0" rtlCol="0" anchor="t">
              <a:spAutoFit/>
            </a:bodyPr>
            <a:lstStyle/>
            <a:p>
              <a:pPr algn="ctr">
                <a:lnSpc>
                  <a:spcPts val="7412"/>
                </a:lnSpc>
                <a:spcBef>
                  <a:spcPct val="0"/>
                </a:spcBef>
              </a:pPr>
              <a:r>
                <a:rPr lang="en-US" sz="5294">
                  <a:solidFill>
                    <a:srgbClr val="000000"/>
                  </a:solidFill>
                  <a:latin typeface="Balloon Extra Bold"/>
                  <a:ea typeface="Balloon Extra Bold"/>
                  <a:cs typeface="Balloon Extra Bold"/>
                  <a:sym typeface="Balloon Extra Bold"/>
                </a:rPr>
                <a:t>3</a:t>
              </a:r>
            </a:p>
          </p:txBody>
        </p:sp>
        <p:sp>
          <p:nvSpPr>
            <p:cNvPr id="11" name="Freeform 11"/>
            <p:cNvSpPr/>
            <p:nvPr/>
          </p:nvSpPr>
          <p:spPr>
            <a:xfrm>
              <a:off x="0" y="2255343"/>
              <a:ext cx="3666556" cy="4007439"/>
            </a:xfrm>
            <a:custGeom>
              <a:avLst/>
              <a:gdLst/>
              <a:ahLst/>
              <a:cxnLst/>
              <a:rect l="l" t="t" r="r" b="b"/>
              <a:pathLst>
                <a:path w="3666556" h="4007439">
                  <a:moveTo>
                    <a:pt x="0" y="0"/>
                  </a:moveTo>
                  <a:lnTo>
                    <a:pt x="3666556" y="0"/>
                  </a:lnTo>
                  <a:lnTo>
                    <a:pt x="3666556" y="4007439"/>
                  </a:lnTo>
                  <a:lnTo>
                    <a:pt x="0" y="4007439"/>
                  </a:lnTo>
                  <a:lnTo>
                    <a:pt x="0" y="0"/>
                  </a:lnTo>
                  <a:close/>
                </a:path>
              </a:pathLst>
            </a:custGeom>
            <a:blipFill>
              <a:blip r:embed="rId7"/>
              <a:stretch>
                <a:fillRect t="-22418" b="-80900"/>
              </a:stretch>
            </a:blipFill>
          </p:spPr>
          <p:txBody>
            <a:bodyPr/>
            <a:lstStyle/>
            <a:p>
              <a:endParaRPr lang="en-ID"/>
            </a:p>
          </p:txBody>
        </p:sp>
        <p:sp>
          <p:nvSpPr>
            <p:cNvPr id="12" name="Freeform 12"/>
            <p:cNvSpPr/>
            <p:nvPr/>
          </p:nvSpPr>
          <p:spPr>
            <a:xfrm>
              <a:off x="3411147" y="2255343"/>
              <a:ext cx="4070670" cy="4188183"/>
            </a:xfrm>
            <a:custGeom>
              <a:avLst/>
              <a:gdLst/>
              <a:ahLst/>
              <a:cxnLst/>
              <a:rect l="l" t="t" r="r" b="b"/>
              <a:pathLst>
                <a:path w="4070670" h="4188183">
                  <a:moveTo>
                    <a:pt x="0" y="0"/>
                  </a:moveTo>
                  <a:lnTo>
                    <a:pt x="4070670" y="0"/>
                  </a:lnTo>
                  <a:lnTo>
                    <a:pt x="4070670" y="4188183"/>
                  </a:lnTo>
                  <a:lnTo>
                    <a:pt x="0" y="4188183"/>
                  </a:lnTo>
                  <a:lnTo>
                    <a:pt x="0" y="0"/>
                  </a:lnTo>
                  <a:close/>
                </a:path>
              </a:pathLst>
            </a:custGeom>
            <a:blipFill>
              <a:blip r:embed="rId8"/>
              <a:stretch>
                <a:fillRect/>
              </a:stretch>
            </a:blipFill>
          </p:spPr>
          <p:txBody>
            <a:bodyPr/>
            <a:lstStyle/>
            <a:p>
              <a:endParaRPr lang="en-ID"/>
            </a:p>
          </p:txBody>
        </p:sp>
        <p:sp>
          <p:nvSpPr>
            <p:cNvPr id="13" name="Freeform 13"/>
            <p:cNvSpPr/>
            <p:nvPr/>
          </p:nvSpPr>
          <p:spPr>
            <a:xfrm>
              <a:off x="6894345" y="2473389"/>
              <a:ext cx="3571347" cy="3571347"/>
            </a:xfrm>
            <a:custGeom>
              <a:avLst/>
              <a:gdLst/>
              <a:ahLst/>
              <a:cxnLst/>
              <a:rect l="l" t="t" r="r" b="b"/>
              <a:pathLst>
                <a:path w="3571347" h="3571347">
                  <a:moveTo>
                    <a:pt x="0" y="0"/>
                  </a:moveTo>
                  <a:lnTo>
                    <a:pt x="3571346" y="0"/>
                  </a:lnTo>
                  <a:lnTo>
                    <a:pt x="3571346" y="3571347"/>
                  </a:lnTo>
                  <a:lnTo>
                    <a:pt x="0" y="3571347"/>
                  </a:lnTo>
                  <a:lnTo>
                    <a:pt x="0" y="0"/>
                  </a:lnTo>
                  <a:close/>
                </a:path>
              </a:pathLst>
            </a:custGeom>
            <a:blipFill>
              <a:blip r:embed="rId9"/>
              <a:stretch>
                <a:fillRect/>
              </a:stretch>
            </a:blipFill>
          </p:spPr>
          <p:txBody>
            <a:bodyPr/>
            <a:lstStyle/>
            <a:p>
              <a:endParaRPr lang="en-ID"/>
            </a:p>
          </p:txBody>
        </p:sp>
        <p:sp>
          <p:nvSpPr>
            <p:cNvPr id="14" name="TextBox 14"/>
            <p:cNvSpPr txBox="1"/>
            <p:nvPr/>
          </p:nvSpPr>
          <p:spPr>
            <a:xfrm>
              <a:off x="2369443" y="1455105"/>
              <a:ext cx="7350146" cy="800239"/>
            </a:xfrm>
            <a:prstGeom prst="rect">
              <a:avLst/>
            </a:prstGeom>
          </p:spPr>
          <p:txBody>
            <a:bodyPr lIns="0" tIns="0" rIns="0" bIns="0" rtlCol="0" anchor="t">
              <a:spAutoFit/>
            </a:bodyPr>
            <a:lstStyle/>
            <a:p>
              <a:pPr algn="ctr">
                <a:lnSpc>
                  <a:spcPts val="4218"/>
                </a:lnSpc>
                <a:spcBef>
                  <a:spcPct val="0"/>
                </a:spcBef>
              </a:pPr>
              <a:r>
                <a:rPr lang="en-US" sz="3013">
                  <a:solidFill>
                    <a:srgbClr val="000000"/>
                  </a:solidFill>
                  <a:latin typeface="Karnchang"/>
                  <a:ea typeface="Karnchang"/>
                  <a:cs typeface="Karnchang"/>
                  <a:sym typeface="Karnchang"/>
                </a:rPr>
                <a:t>Sibidlabfor Siap Pol Polda Jateng</a:t>
              </a:r>
            </a:p>
          </p:txBody>
        </p:sp>
      </p:grpSp>
      <p:sp>
        <p:nvSpPr>
          <p:cNvPr id="15" name="TextBox 15"/>
          <p:cNvSpPr txBox="1"/>
          <p:nvPr/>
        </p:nvSpPr>
        <p:spPr>
          <a:xfrm>
            <a:off x="4881872" y="65458"/>
            <a:ext cx="7965043" cy="792826"/>
          </a:xfrm>
          <a:prstGeom prst="rect">
            <a:avLst/>
          </a:prstGeom>
        </p:spPr>
        <p:txBody>
          <a:bodyPr lIns="0" tIns="0" rIns="0" bIns="0" rtlCol="0" anchor="t">
            <a:spAutoFit/>
          </a:bodyPr>
          <a:lstStyle/>
          <a:p>
            <a:pPr algn="ctr">
              <a:lnSpc>
                <a:spcPts val="5125"/>
              </a:lnSpc>
              <a:spcBef>
                <a:spcPct val="0"/>
              </a:spcBef>
            </a:pPr>
            <a:r>
              <a:rPr lang="en-US" sz="3661">
                <a:solidFill>
                  <a:srgbClr val="000000"/>
                </a:solidFill>
                <a:latin typeface="Karnchang"/>
                <a:ea typeface="Karnchang"/>
                <a:cs typeface="Karnchang"/>
                <a:sym typeface="Karnchang"/>
              </a:rPr>
              <a:t>IMPLEMENTASI STRATEGI MARKETING</a:t>
            </a:r>
          </a:p>
        </p:txBody>
      </p:sp>
      <p:grpSp>
        <p:nvGrpSpPr>
          <p:cNvPr id="16" name="Group 16"/>
          <p:cNvGrpSpPr/>
          <p:nvPr/>
        </p:nvGrpSpPr>
        <p:grpSpPr>
          <a:xfrm>
            <a:off x="5798102" y="3801316"/>
            <a:ext cx="12489898" cy="5345727"/>
            <a:chOff x="0" y="0"/>
            <a:chExt cx="16653197" cy="7127637"/>
          </a:xfrm>
        </p:grpSpPr>
        <p:sp>
          <p:nvSpPr>
            <p:cNvPr id="17" name="Freeform 17"/>
            <p:cNvSpPr/>
            <p:nvPr/>
          </p:nvSpPr>
          <p:spPr>
            <a:xfrm>
              <a:off x="0" y="2267542"/>
              <a:ext cx="8640168" cy="4860094"/>
            </a:xfrm>
            <a:custGeom>
              <a:avLst/>
              <a:gdLst/>
              <a:ahLst/>
              <a:cxnLst/>
              <a:rect l="l" t="t" r="r" b="b"/>
              <a:pathLst>
                <a:path w="8640168" h="4860094">
                  <a:moveTo>
                    <a:pt x="0" y="0"/>
                  </a:moveTo>
                  <a:lnTo>
                    <a:pt x="8640168" y="0"/>
                  </a:lnTo>
                  <a:lnTo>
                    <a:pt x="8640168" y="4860095"/>
                  </a:lnTo>
                  <a:lnTo>
                    <a:pt x="0" y="4860095"/>
                  </a:lnTo>
                  <a:lnTo>
                    <a:pt x="0" y="0"/>
                  </a:lnTo>
                  <a:close/>
                </a:path>
              </a:pathLst>
            </a:custGeom>
            <a:blipFill>
              <a:blip r:embed="rId10"/>
              <a:stretch>
                <a:fillRect/>
              </a:stretch>
            </a:blipFill>
          </p:spPr>
          <p:txBody>
            <a:bodyPr/>
            <a:lstStyle/>
            <a:p>
              <a:endParaRPr lang="en-ID"/>
            </a:p>
          </p:txBody>
        </p:sp>
        <p:sp>
          <p:nvSpPr>
            <p:cNvPr id="18" name="Freeform 18"/>
            <p:cNvSpPr/>
            <p:nvPr/>
          </p:nvSpPr>
          <p:spPr>
            <a:xfrm>
              <a:off x="8853239" y="2267542"/>
              <a:ext cx="7799957" cy="4387476"/>
            </a:xfrm>
            <a:custGeom>
              <a:avLst/>
              <a:gdLst/>
              <a:ahLst/>
              <a:cxnLst/>
              <a:rect l="l" t="t" r="r" b="b"/>
              <a:pathLst>
                <a:path w="7799957" h="4387476">
                  <a:moveTo>
                    <a:pt x="0" y="0"/>
                  </a:moveTo>
                  <a:lnTo>
                    <a:pt x="7799958" y="0"/>
                  </a:lnTo>
                  <a:lnTo>
                    <a:pt x="7799958" y="4387476"/>
                  </a:lnTo>
                  <a:lnTo>
                    <a:pt x="0" y="4387476"/>
                  </a:lnTo>
                  <a:lnTo>
                    <a:pt x="0" y="0"/>
                  </a:lnTo>
                  <a:close/>
                </a:path>
              </a:pathLst>
            </a:custGeom>
            <a:blipFill>
              <a:blip r:embed="rId11"/>
              <a:stretch>
                <a:fillRect/>
              </a:stretch>
            </a:blipFill>
          </p:spPr>
          <p:txBody>
            <a:bodyPr/>
            <a:lstStyle/>
            <a:p>
              <a:endParaRPr lang="en-ID"/>
            </a:p>
          </p:txBody>
        </p:sp>
        <p:sp>
          <p:nvSpPr>
            <p:cNvPr id="19" name="TextBox 19"/>
            <p:cNvSpPr txBox="1"/>
            <p:nvPr/>
          </p:nvSpPr>
          <p:spPr>
            <a:xfrm>
              <a:off x="3128281" y="-219075"/>
              <a:ext cx="8162509" cy="1660145"/>
            </a:xfrm>
            <a:prstGeom prst="rect">
              <a:avLst/>
            </a:prstGeom>
          </p:spPr>
          <p:txBody>
            <a:bodyPr lIns="0" tIns="0" rIns="0" bIns="0" rtlCol="0" anchor="t">
              <a:spAutoFit/>
            </a:bodyPr>
            <a:lstStyle/>
            <a:p>
              <a:pPr algn="ctr">
                <a:lnSpc>
                  <a:spcPts val="4667"/>
                </a:lnSpc>
                <a:spcBef>
                  <a:spcPct val="0"/>
                </a:spcBef>
              </a:pPr>
              <a:r>
                <a:rPr lang="en-US" sz="3334">
                  <a:solidFill>
                    <a:srgbClr val="000000"/>
                  </a:solidFill>
                  <a:latin typeface="Karnchang"/>
                  <a:ea typeface="Karnchang"/>
                  <a:cs typeface="Karnchang"/>
                  <a:sym typeface="Karnchang"/>
                </a:rPr>
                <a:t>Perjanjian Kerjasama dengan Universitas PGRI Semarang</a:t>
              </a:r>
            </a:p>
          </p:txBody>
        </p:sp>
      </p:grpSp>
      <p:grpSp>
        <p:nvGrpSpPr>
          <p:cNvPr id="20" name="Group 20"/>
          <p:cNvGrpSpPr/>
          <p:nvPr/>
        </p:nvGrpSpPr>
        <p:grpSpPr>
          <a:xfrm>
            <a:off x="103134" y="45302"/>
            <a:ext cx="4816586" cy="764030"/>
            <a:chOff x="0" y="0"/>
            <a:chExt cx="6422115" cy="1018707"/>
          </a:xfrm>
        </p:grpSpPr>
        <p:sp>
          <p:nvSpPr>
            <p:cNvPr id="21" name="Freeform 21"/>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2"/>
              <a:stretch>
                <a:fillRect/>
              </a:stretch>
            </a:blipFill>
          </p:spPr>
          <p:txBody>
            <a:bodyPr/>
            <a:lstStyle/>
            <a:p>
              <a:endParaRPr lang="en-ID"/>
            </a:p>
          </p:txBody>
        </p:sp>
        <p:sp>
          <p:nvSpPr>
            <p:cNvPr id="22" name="TextBox 22"/>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5" name="Freeform 5"/>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6" name="Group 6"/>
          <p:cNvGrpSpPr/>
          <p:nvPr/>
        </p:nvGrpSpPr>
        <p:grpSpPr>
          <a:xfrm>
            <a:off x="1472640" y="580934"/>
            <a:ext cx="3712241" cy="1322486"/>
            <a:chOff x="0" y="0"/>
            <a:chExt cx="4949655" cy="1763315"/>
          </a:xfrm>
        </p:grpSpPr>
        <p:sp>
          <p:nvSpPr>
            <p:cNvPr id="7" name="Freeform 7"/>
            <p:cNvSpPr/>
            <p:nvPr/>
          </p:nvSpPr>
          <p:spPr>
            <a:xfrm>
              <a:off x="0" y="0"/>
              <a:ext cx="4949655" cy="1763315"/>
            </a:xfrm>
            <a:custGeom>
              <a:avLst/>
              <a:gdLst/>
              <a:ahLst/>
              <a:cxnLst/>
              <a:rect l="l" t="t" r="r" b="b"/>
              <a:pathLst>
                <a:path w="4949655" h="1763315">
                  <a:moveTo>
                    <a:pt x="0" y="0"/>
                  </a:moveTo>
                  <a:lnTo>
                    <a:pt x="4949655" y="0"/>
                  </a:lnTo>
                  <a:lnTo>
                    <a:pt x="4949655" y="1763315"/>
                  </a:lnTo>
                  <a:lnTo>
                    <a:pt x="0" y="1763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TextBox 8"/>
            <p:cNvSpPr txBox="1"/>
            <p:nvPr/>
          </p:nvSpPr>
          <p:spPr>
            <a:xfrm>
              <a:off x="1762368" y="398039"/>
              <a:ext cx="2532122" cy="776738"/>
            </a:xfrm>
            <a:prstGeom prst="rect">
              <a:avLst/>
            </a:prstGeom>
          </p:spPr>
          <p:txBody>
            <a:bodyPr lIns="0" tIns="0" rIns="0" bIns="0" rtlCol="0" anchor="t">
              <a:spAutoFit/>
            </a:bodyPr>
            <a:lstStyle/>
            <a:p>
              <a:pPr algn="ctr">
                <a:lnSpc>
                  <a:spcPts val="4051"/>
                </a:lnSpc>
                <a:spcBef>
                  <a:spcPct val="0"/>
                </a:spcBef>
              </a:pPr>
              <a:r>
                <a:rPr lang="en-US" sz="2893">
                  <a:solidFill>
                    <a:srgbClr val="000000"/>
                  </a:solidFill>
                  <a:latin typeface="Karnchang"/>
                  <a:ea typeface="Karnchang"/>
                  <a:cs typeface="Karnchang"/>
                  <a:sym typeface="Karnchang"/>
                </a:rPr>
                <a:t>PRICE</a:t>
              </a:r>
            </a:p>
          </p:txBody>
        </p:sp>
        <p:sp>
          <p:nvSpPr>
            <p:cNvPr id="9" name="TextBox 9"/>
            <p:cNvSpPr txBox="1"/>
            <p:nvPr/>
          </p:nvSpPr>
          <p:spPr>
            <a:xfrm>
              <a:off x="693411" y="320733"/>
              <a:ext cx="386383" cy="1084923"/>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Balloon Extra Bold"/>
                  <a:ea typeface="Balloon Extra Bold"/>
                  <a:cs typeface="Balloon Extra Bold"/>
                  <a:sym typeface="Balloon Extra Bold"/>
                </a:rPr>
                <a:t>4</a:t>
              </a:r>
            </a:p>
          </p:txBody>
        </p:sp>
      </p:grpSp>
      <p:sp>
        <p:nvSpPr>
          <p:cNvPr id="10" name="Freeform 10"/>
          <p:cNvSpPr/>
          <p:nvPr/>
        </p:nvSpPr>
        <p:spPr>
          <a:xfrm>
            <a:off x="3733393" y="4729361"/>
            <a:ext cx="8365157" cy="5255072"/>
          </a:xfrm>
          <a:custGeom>
            <a:avLst/>
            <a:gdLst/>
            <a:ahLst/>
            <a:cxnLst/>
            <a:rect l="l" t="t" r="r" b="b"/>
            <a:pathLst>
              <a:path w="8365157" h="5255072">
                <a:moveTo>
                  <a:pt x="0" y="0"/>
                </a:moveTo>
                <a:lnTo>
                  <a:pt x="8365157" y="0"/>
                </a:lnTo>
                <a:lnTo>
                  <a:pt x="8365157" y="5255072"/>
                </a:lnTo>
                <a:lnTo>
                  <a:pt x="0" y="5255072"/>
                </a:lnTo>
                <a:lnTo>
                  <a:pt x="0" y="0"/>
                </a:lnTo>
                <a:close/>
              </a:path>
            </a:pathLst>
          </a:custGeom>
          <a:blipFill>
            <a:blip r:embed="rId6"/>
            <a:stretch>
              <a:fillRect t="-9648" b="-9648"/>
            </a:stretch>
          </a:blipFill>
        </p:spPr>
        <p:txBody>
          <a:bodyPr/>
          <a:lstStyle/>
          <a:p>
            <a:endParaRPr lang="en-ID"/>
          </a:p>
        </p:txBody>
      </p:sp>
      <p:sp>
        <p:nvSpPr>
          <p:cNvPr id="11" name="Freeform 11"/>
          <p:cNvSpPr/>
          <p:nvPr/>
        </p:nvSpPr>
        <p:spPr>
          <a:xfrm>
            <a:off x="8116740" y="801134"/>
            <a:ext cx="7531574" cy="4864857"/>
          </a:xfrm>
          <a:custGeom>
            <a:avLst/>
            <a:gdLst/>
            <a:ahLst/>
            <a:cxnLst/>
            <a:rect l="l" t="t" r="r" b="b"/>
            <a:pathLst>
              <a:path w="7531574" h="4864857">
                <a:moveTo>
                  <a:pt x="0" y="0"/>
                </a:moveTo>
                <a:lnTo>
                  <a:pt x="7531575" y="0"/>
                </a:lnTo>
                <a:lnTo>
                  <a:pt x="7531575" y="4864857"/>
                </a:lnTo>
                <a:lnTo>
                  <a:pt x="0" y="4864857"/>
                </a:lnTo>
                <a:lnTo>
                  <a:pt x="0" y="0"/>
                </a:lnTo>
                <a:close/>
              </a:path>
            </a:pathLst>
          </a:custGeom>
          <a:blipFill>
            <a:blip r:embed="rId7"/>
            <a:stretch>
              <a:fillRect l="-8330" r="-8330"/>
            </a:stretch>
          </a:blipFill>
        </p:spPr>
        <p:txBody>
          <a:bodyPr/>
          <a:lstStyle/>
          <a:p>
            <a:endParaRPr lang="en-ID"/>
          </a:p>
        </p:txBody>
      </p:sp>
      <p:grpSp>
        <p:nvGrpSpPr>
          <p:cNvPr id="12" name="Group 12"/>
          <p:cNvGrpSpPr/>
          <p:nvPr/>
        </p:nvGrpSpPr>
        <p:grpSpPr>
          <a:xfrm>
            <a:off x="193574" y="-26389"/>
            <a:ext cx="4816586" cy="764030"/>
            <a:chOff x="0" y="0"/>
            <a:chExt cx="6422115" cy="1018707"/>
          </a:xfrm>
        </p:grpSpPr>
        <p:sp>
          <p:nvSpPr>
            <p:cNvPr id="13" name="Freeform 13"/>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8"/>
              <a:stretch>
                <a:fillRect/>
              </a:stretch>
            </a:blipFill>
          </p:spPr>
          <p:txBody>
            <a:bodyPr/>
            <a:lstStyle/>
            <a:p>
              <a:endParaRPr lang="en-ID"/>
            </a:p>
          </p:txBody>
        </p:sp>
        <p:sp>
          <p:nvSpPr>
            <p:cNvPr id="14" name="TextBox 14"/>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5" name="TextBox 15"/>
          <p:cNvSpPr txBox="1"/>
          <p:nvPr/>
        </p:nvSpPr>
        <p:spPr>
          <a:xfrm>
            <a:off x="6281454" y="8308"/>
            <a:ext cx="7965043" cy="792826"/>
          </a:xfrm>
          <a:prstGeom prst="rect">
            <a:avLst/>
          </a:prstGeom>
        </p:spPr>
        <p:txBody>
          <a:bodyPr lIns="0" tIns="0" rIns="0" bIns="0" rtlCol="0" anchor="t">
            <a:spAutoFit/>
          </a:bodyPr>
          <a:lstStyle/>
          <a:p>
            <a:pPr algn="ctr">
              <a:lnSpc>
                <a:spcPts val="5125"/>
              </a:lnSpc>
              <a:spcBef>
                <a:spcPct val="0"/>
              </a:spcBef>
            </a:pPr>
            <a:r>
              <a:rPr lang="en-US" sz="3661">
                <a:solidFill>
                  <a:srgbClr val="000000"/>
                </a:solidFill>
                <a:latin typeface="Karnchang"/>
                <a:ea typeface="Karnchang"/>
                <a:cs typeface="Karnchang"/>
                <a:sym typeface="Karnchang"/>
              </a:rPr>
              <a:t>IMPLEMENTASI STRATEGI MARKETING</a:t>
            </a:r>
          </a:p>
        </p:txBody>
      </p:sp>
      <p:sp>
        <p:nvSpPr>
          <p:cNvPr id="16" name="TextBox 16"/>
          <p:cNvSpPr txBox="1"/>
          <p:nvPr/>
        </p:nvSpPr>
        <p:spPr>
          <a:xfrm>
            <a:off x="733495" y="1933084"/>
            <a:ext cx="4238387" cy="596502"/>
          </a:xfrm>
          <a:prstGeom prst="rect">
            <a:avLst/>
          </a:prstGeom>
        </p:spPr>
        <p:txBody>
          <a:bodyPr lIns="0" tIns="0" rIns="0" bIns="0" rtlCol="0" anchor="t">
            <a:spAutoFit/>
          </a:bodyPr>
          <a:lstStyle/>
          <a:p>
            <a:pPr algn="ctr">
              <a:lnSpc>
                <a:spcPts val="3871"/>
              </a:lnSpc>
              <a:spcBef>
                <a:spcPct val="0"/>
              </a:spcBef>
            </a:pPr>
            <a:r>
              <a:rPr lang="en-US" sz="2765">
                <a:solidFill>
                  <a:srgbClr val="000000"/>
                </a:solidFill>
                <a:latin typeface="Karnchang"/>
                <a:ea typeface="Karnchang"/>
                <a:cs typeface="Karnchang"/>
                <a:sym typeface="Karnchang"/>
              </a:rPr>
              <a:t>Manfaat Proyek Perubahan </a:t>
            </a:r>
          </a:p>
        </p:txBody>
      </p:sp>
      <p:sp>
        <p:nvSpPr>
          <p:cNvPr id="17" name="TextBox 17"/>
          <p:cNvSpPr txBox="1"/>
          <p:nvPr/>
        </p:nvSpPr>
        <p:spPr>
          <a:xfrm>
            <a:off x="193574" y="2475929"/>
            <a:ext cx="3267853" cy="3034573"/>
          </a:xfrm>
          <a:prstGeom prst="rect">
            <a:avLst/>
          </a:prstGeom>
        </p:spPr>
        <p:txBody>
          <a:bodyPr lIns="0" tIns="0" rIns="0" bIns="0" rtlCol="0" anchor="t">
            <a:spAutoFit/>
          </a:bodyPr>
          <a:lstStyle/>
          <a:p>
            <a:pPr algn="ctr">
              <a:lnSpc>
                <a:spcPts val="3365"/>
              </a:lnSpc>
              <a:spcBef>
                <a:spcPct val="0"/>
              </a:spcBef>
            </a:pPr>
            <a:r>
              <a:rPr lang="en-US" sz="2403">
                <a:solidFill>
                  <a:srgbClr val="000000"/>
                </a:solidFill>
                <a:latin typeface="Karnchang"/>
                <a:ea typeface="Karnchang"/>
                <a:cs typeface="Karnchang"/>
                <a:sym typeface="Karnchang"/>
              </a:rPr>
              <a:t>Proyek perubahan sangat membantu bagi penyelidikan tidak pidana secara Scientific Crime Investigation khususnya di wilkum Polda Jateng dan DIY</a:t>
            </a:r>
          </a:p>
        </p:txBody>
      </p:sp>
    </p:spTree>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97556" y="-691679"/>
            <a:ext cx="7739463" cy="5088697"/>
          </a:xfrm>
          <a:custGeom>
            <a:avLst/>
            <a:gdLst/>
            <a:ahLst/>
            <a:cxnLst/>
            <a:rect l="l" t="t" r="r" b="b"/>
            <a:pathLst>
              <a:path w="7739463" h="5088697">
                <a:moveTo>
                  <a:pt x="0" y="0"/>
                </a:moveTo>
                <a:lnTo>
                  <a:pt x="7739463" y="0"/>
                </a:lnTo>
                <a:lnTo>
                  <a:pt x="7739463" y="5088698"/>
                </a:lnTo>
                <a:lnTo>
                  <a:pt x="0" y="5088698"/>
                </a:lnTo>
                <a:lnTo>
                  <a:pt x="0" y="0"/>
                </a:lnTo>
                <a:close/>
              </a:path>
            </a:pathLst>
          </a:custGeom>
          <a:blipFill>
            <a:blip r:embed="rId2">
              <a:alphaModFix amt="26000"/>
            </a:blip>
            <a:stretch>
              <a:fillRect/>
            </a:stretch>
          </a:blipFill>
        </p:spPr>
        <p:txBody>
          <a:bodyPr/>
          <a:lstStyle/>
          <a:p>
            <a:endParaRPr lang="en-ID"/>
          </a:p>
        </p:txBody>
      </p:sp>
      <p:sp>
        <p:nvSpPr>
          <p:cNvPr id="3" name="Freeform 3"/>
          <p:cNvSpPr/>
          <p:nvPr/>
        </p:nvSpPr>
        <p:spPr>
          <a:xfrm>
            <a:off x="16404421" y="8790410"/>
            <a:ext cx="3544799" cy="1776831"/>
          </a:xfrm>
          <a:custGeom>
            <a:avLst/>
            <a:gdLst/>
            <a:ahLst/>
            <a:cxnLst/>
            <a:rect l="l" t="t" r="r" b="b"/>
            <a:pathLst>
              <a:path w="3544799" h="1776831">
                <a:moveTo>
                  <a:pt x="0" y="0"/>
                </a:moveTo>
                <a:lnTo>
                  <a:pt x="3544800" y="0"/>
                </a:lnTo>
                <a:lnTo>
                  <a:pt x="3544800" y="1776831"/>
                </a:lnTo>
                <a:lnTo>
                  <a:pt x="0" y="1776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rot="5400000">
            <a:off x="-3577146" y="2288797"/>
            <a:ext cx="7578864" cy="734196"/>
            <a:chOff x="0" y="0"/>
            <a:chExt cx="5076718" cy="491803"/>
          </a:xfrm>
        </p:grpSpPr>
        <p:sp>
          <p:nvSpPr>
            <p:cNvPr id="5" name="Freeform 5"/>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6" name="TextBox 6"/>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5400000">
            <a:off x="-2311563" y="7998971"/>
            <a:ext cx="5047699" cy="734196"/>
            <a:chOff x="0" y="0"/>
            <a:chExt cx="3381212" cy="491803"/>
          </a:xfrm>
        </p:grpSpPr>
        <p:sp>
          <p:nvSpPr>
            <p:cNvPr id="8" name="Freeform 8"/>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9" name="TextBox 9"/>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79384" y="159602"/>
            <a:ext cx="4816586" cy="764030"/>
            <a:chOff x="0" y="0"/>
            <a:chExt cx="6422115" cy="1018707"/>
          </a:xfrm>
        </p:grpSpPr>
        <p:sp>
          <p:nvSpPr>
            <p:cNvPr id="11" name="Freeform 11"/>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12" name="TextBox 12"/>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3" name="Freeform 13"/>
          <p:cNvSpPr/>
          <p:nvPr/>
        </p:nvSpPr>
        <p:spPr>
          <a:xfrm>
            <a:off x="778980" y="1028700"/>
            <a:ext cx="3493879" cy="4176839"/>
          </a:xfrm>
          <a:custGeom>
            <a:avLst/>
            <a:gdLst/>
            <a:ahLst/>
            <a:cxnLst/>
            <a:rect l="l" t="t" r="r" b="b"/>
            <a:pathLst>
              <a:path w="3493879" h="4176839">
                <a:moveTo>
                  <a:pt x="0" y="0"/>
                </a:moveTo>
                <a:lnTo>
                  <a:pt x="3493880" y="0"/>
                </a:lnTo>
                <a:lnTo>
                  <a:pt x="3493880" y="4176839"/>
                </a:lnTo>
                <a:lnTo>
                  <a:pt x="0" y="4176839"/>
                </a:lnTo>
                <a:lnTo>
                  <a:pt x="0" y="0"/>
                </a:lnTo>
                <a:close/>
              </a:path>
            </a:pathLst>
          </a:custGeom>
          <a:blipFill>
            <a:blip r:embed="rId6"/>
            <a:stretch>
              <a:fillRect/>
            </a:stretch>
          </a:blipFill>
        </p:spPr>
        <p:txBody>
          <a:bodyPr/>
          <a:lstStyle/>
          <a:p>
            <a:endParaRPr lang="en-ID"/>
          </a:p>
        </p:txBody>
      </p:sp>
      <p:sp>
        <p:nvSpPr>
          <p:cNvPr id="14" name="Freeform 14"/>
          <p:cNvSpPr/>
          <p:nvPr/>
        </p:nvSpPr>
        <p:spPr>
          <a:xfrm>
            <a:off x="4272860" y="923632"/>
            <a:ext cx="7418426" cy="4281907"/>
          </a:xfrm>
          <a:custGeom>
            <a:avLst/>
            <a:gdLst/>
            <a:ahLst/>
            <a:cxnLst/>
            <a:rect l="l" t="t" r="r" b="b"/>
            <a:pathLst>
              <a:path w="7418426" h="4281907">
                <a:moveTo>
                  <a:pt x="0" y="0"/>
                </a:moveTo>
                <a:lnTo>
                  <a:pt x="7418426" y="0"/>
                </a:lnTo>
                <a:lnTo>
                  <a:pt x="7418426" y="4281907"/>
                </a:lnTo>
                <a:lnTo>
                  <a:pt x="0" y="4281907"/>
                </a:lnTo>
                <a:lnTo>
                  <a:pt x="0" y="0"/>
                </a:lnTo>
                <a:close/>
              </a:path>
            </a:pathLst>
          </a:custGeom>
          <a:blipFill>
            <a:blip r:embed="rId7"/>
            <a:stretch>
              <a:fillRect b="-53580"/>
            </a:stretch>
          </a:blipFill>
        </p:spPr>
        <p:txBody>
          <a:bodyPr/>
          <a:lstStyle/>
          <a:p>
            <a:endParaRPr lang="en-ID"/>
          </a:p>
        </p:txBody>
      </p:sp>
      <p:sp>
        <p:nvSpPr>
          <p:cNvPr id="15" name="Freeform 15"/>
          <p:cNvSpPr/>
          <p:nvPr/>
        </p:nvSpPr>
        <p:spPr>
          <a:xfrm>
            <a:off x="11691286" y="766163"/>
            <a:ext cx="4450374" cy="874337"/>
          </a:xfrm>
          <a:custGeom>
            <a:avLst/>
            <a:gdLst/>
            <a:ahLst/>
            <a:cxnLst/>
            <a:rect l="l" t="t" r="r" b="b"/>
            <a:pathLst>
              <a:path w="4450374" h="874337">
                <a:moveTo>
                  <a:pt x="0" y="0"/>
                </a:moveTo>
                <a:lnTo>
                  <a:pt x="4450373" y="0"/>
                </a:lnTo>
                <a:lnTo>
                  <a:pt x="4450373" y="874337"/>
                </a:lnTo>
                <a:lnTo>
                  <a:pt x="0" y="874337"/>
                </a:lnTo>
                <a:lnTo>
                  <a:pt x="0" y="0"/>
                </a:lnTo>
                <a:close/>
              </a:path>
            </a:pathLst>
          </a:custGeom>
          <a:blipFill>
            <a:blip r:embed="rId8"/>
            <a:stretch>
              <a:fillRect l="-2236" r="-2236"/>
            </a:stretch>
          </a:blipFill>
        </p:spPr>
        <p:txBody>
          <a:bodyPr/>
          <a:lstStyle/>
          <a:p>
            <a:endParaRPr lang="en-ID"/>
          </a:p>
        </p:txBody>
      </p:sp>
      <p:sp>
        <p:nvSpPr>
          <p:cNvPr id="16" name="Freeform 16"/>
          <p:cNvSpPr/>
          <p:nvPr/>
        </p:nvSpPr>
        <p:spPr>
          <a:xfrm>
            <a:off x="10766437" y="1593362"/>
            <a:ext cx="400909" cy="2942448"/>
          </a:xfrm>
          <a:custGeom>
            <a:avLst/>
            <a:gdLst/>
            <a:ahLst/>
            <a:cxnLst/>
            <a:rect l="l" t="t" r="r" b="b"/>
            <a:pathLst>
              <a:path w="400909" h="2942448">
                <a:moveTo>
                  <a:pt x="0" y="0"/>
                </a:moveTo>
                <a:lnTo>
                  <a:pt x="400909" y="0"/>
                </a:lnTo>
                <a:lnTo>
                  <a:pt x="400909" y="2942448"/>
                </a:lnTo>
                <a:lnTo>
                  <a:pt x="0" y="29424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7" name="Freeform 17"/>
          <p:cNvSpPr/>
          <p:nvPr/>
        </p:nvSpPr>
        <p:spPr>
          <a:xfrm>
            <a:off x="10766437" y="4091017"/>
            <a:ext cx="400909" cy="2942448"/>
          </a:xfrm>
          <a:custGeom>
            <a:avLst/>
            <a:gdLst/>
            <a:ahLst/>
            <a:cxnLst/>
            <a:rect l="l" t="t" r="r" b="b"/>
            <a:pathLst>
              <a:path w="400909" h="2942448">
                <a:moveTo>
                  <a:pt x="0" y="0"/>
                </a:moveTo>
                <a:lnTo>
                  <a:pt x="400909" y="0"/>
                </a:lnTo>
                <a:lnTo>
                  <a:pt x="400909" y="2942448"/>
                </a:lnTo>
                <a:lnTo>
                  <a:pt x="0" y="29424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18" name="Group 18"/>
          <p:cNvGrpSpPr/>
          <p:nvPr/>
        </p:nvGrpSpPr>
        <p:grpSpPr>
          <a:xfrm>
            <a:off x="11464026" y="8578240"/>
            <a:ext cx="4904893" cy="1629139"/>
            <a:chOff x="0" y="0"/>
            <a:chExt cx="6539857" cy="2172186"/>
          </a:xfrm>
        </p:grpSpPr>
        <p:sp>
          <p:nvSpPr>
            <p:cNvPr id="19" name="Freeform 19"/>
            <p:cNvSpPr/>
            <p:nvPr/>
          </p:nvSpPr>
          <p:spPr>
            <a:xfrm>
              <a:off x="0" y="0"/>
              <a:ext cx="622044" cy="725416"/>
            </a:xfrm>
            <a:custGeom>
              <a:avLst/>
              <a:gdLst/>
              <a:ahLst/>
              <a:cxnLst/>
              <a:rect l="l" t="t" r="r" b="b"/>
              <a:pathLst>
                <a:path w="622044" h="725416">
                  <a:moveTo>
                    <a:pt x="0" y="0"/>
                  </a:moveTo>
                  <a:lnTo>
                    <a:pt x="622044" y="0"/>
                  </a:lnTo>
                  <a:lnTo>
                    <a:pt x="622044" y="725416"/>
                  </a:lnTo>
                  <a:lnTo>
                    <a:pt x="0" y="7254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0" name="Freeform 20"/>
            <p:cNvSpPr/>
            <p:nvPr/>
          </p:nvSpPr>
          <p:spPr>
            <a:xfrm>
              <a:off x="0" y="786808"/>
              <a:ext cx="622044" cy="622044"/>
            </a:xfrm>
            <a:custGeom>
              <a:avLst/>
              <a:gdLst/>
              <a:ahLst/>
              <a:cxnLst/>
              <a:rect l="l" t="t" r="r" b="b"/>
              <a:pathLst>
                <a:path w="622044" h="622044">
                  <a:moveTo>
                    <a:pt x="0" y="0"/>
                  </a:moveTo>
                  <a:lnTo>
                    <a:pt x="622044" y="0"/>
                  </a:lnTo>
                  <a:lnTo>
                    <a:pt x="622044" y="622044"/>
                  </a:lnTo>
                  <a:lnTo>
                    <a:pt x="0" y="6220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1" name="Freeform 21"/>
            <p:cNvSpPr/>
            <p:nvPr/>
          </p:nvSpPr>
          <p:spPr>
            <a:xfrm>
              <a:off x="0" y="1550142"/>
              <a:ext cx="622044" cy="622044"/>
            </a:xfrm>
            <a:custGeom>
              <a:avLst/>
              <a:gdLst/>
              <a:ahLst/>
              <a:cxnLst/>
              <a:rect l="l" t="t" r="r" b="b"/>
              <a:pathLst>
                <a:path w="622044" h="622044">
                  <a:moveTo>
                    <a:pt x="0" y="0"/>
                  </a:moveTo>
                  <a:lnTo>
                    <a:pt x="622044" y="0"/>
                  </a:lnTo>
                  <a:lnTo>
                    <a:pt x="622044" y="622044"/>
                  </a:lnTo>
                  <a:lnTo>
                    <a:pt x="0" y="6220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2" name="TextBox 22"/>
            <p:cNvSpPr txBox="1"/>
            <p:nvPr/>
          </p:nvSpPr>
          <p:spPr>
            <a:xfrm>
              <a:off x="869300" y="-57150"/>
              <a:ext cx="3172239" cy="581689"/>
            </a:xfrm>
            <a:prstGeom prst="rect">
              <a:avLst/>
            </a:prstGeom>
          </p:spPr>
          <p:txBody>
            <a:bodyPr lIns="0" tIns="0" rIns="0" bIns="0" rtlCol="0" anchor="t">
              <a:spAutoFit/>
            </a:bodyPr>
            <a:lstStyle/>
            <a:p>
              <a:pPr algn="ctr">
                <a:lnSpc>
                  <a:spcPts val="3626"/>
                </a:lnSpc>
                <a:spcBef>
                  <a:spcPct val="0"/>
                </a:spcBef>
              </a:pPr>
              <a:r>
                <a:rPr lang="en-US" sz="2590" spc="15">
                  <a:solidFill>
                    <a:srgbClr val="000000"/>
                  </a:solidFill>
                  <a:latin typeface="Roboto Condensed"/>
                  <a:ea typeface="Roboto Condensed"/>
                  <a:cs typeface="Roboto Condensed"/>
                  <a:sym typeface="Roboto Condensed"/>
                </a:rPr>
                <a:t>+62 81215977695</a:t>
              </a:r>
            </a:p>
          </p:txBody>
        </p:sp>
        <p:sp>
          <p:nvSpPr>
            <p:cNvPr id="23" name="TextBox 23"/>
            <p:cNvSpPr txBox="1"/>
            <p:nvPr/>
          </p:nvSpPr>
          <p:spPr>
            <a:xfrm>
              <a:off x="869300" y="742297"/>
              <a:ext cx="5670557" cy="581689"/>
            </a:xfrm>
            <a:prstGeom prst="rect">
              <a:avLst/>
            </a:prstGeom>
          </p:spPr>
          <p:txBody>
            <a:bodyPr lIns="0" tIns="0" rIns="0" bIns="0" rtlCol="0" anchor="t">
              <a:spAutoFit/>
            </a:bodyPr>
            <a:lstStyle/>
            <a:p>
              <a:pPr algn="ctr">
                <a:lnSpc>
                  <a:spcPts val="3626"/>
                </a:lnSpc>
                <a:spcBef>
                  <a:spcPct val="0"/>
                </a:spcBef>
              </a:pPr>
              <a:r>
                <a:rPr lang="en-US" sz="2590" spc="15">
                  <a:solidFill>
                    <a:srgbClr val="000000"/>
                  </a:solidFill>
                  <a:latin typeface="Roboto Condensed"/>
                  <a:ea typeface="Roboto Condensed"/>
                  <a:cs typeface="Roboto Condensed"/>
                  <a:sym typeface="Roboto Condensed"/>
                </a:rPr>
                <a:t>budisantoso230575@gmail.com</a:t>
              </a:r>
            </a:p>
          </p:txBody>
        </p:sp>
        <p:sp>
          <p:nvSpPr>
            <p:cNvPr id="24" name="TextBox 24"/>
            <p:cNvSpPr txBox="1"/>
            <p:nvPr/>
          </p:nvSpPr>
          <p:spPr>
            <a:xfrm>
              <a:off x="869300" y="1541744"/>
              <a:ext cx="4859762" cy="581689"/>
            </a:xfrm>
            <a:prstGeom prst="rect">
              <a:avLst/>
            </a:prstGeom>
          </p:spPr>
          <p:txBody>
            <a:bodyPr lIns="0" tIns="0" rIns="0" bIns="0" rtlCol="0" anchor="t">
              <a:spAutoFit/>
            </a:bodyPr>
            <a:lstStyle/>
            <a:p>
              <a:pPr algn="ctr">
                <a:lnSpc>
                  <a:spcPts val="3626"/>
                </a:lnSpc>
                <a:spcBef>
                  <a:spcPct val="0"/>
                </a:spcBef>
              </a:pPr>
              <a:r>
                <a:rPr lang="en-US" sz="2590" spc="15">
                  <a:solidFill>
                    <a:srgbClr val="000000"/>
                  </a:solidFill>
                  <a:latin typeface="Roboto Condensed"/>
                  <a:ea typeface="Roboto Condensed"/>
                  <a:cs typeface="Roboto Condensed"/>
                  <a:sym typeface="Roboto Condensed"/>
                </a:rPr>
                <a:t>Komplek Akpol Blok J No. 3</a:t>
              </a:r>
            </a:p>
          </p:txBody>
        </p:sp>
      </p:grpSp>
      <p:sp>
        <p:nvSpPr>
          <p:cNvPr id="25" name="TextBox 25"/>
          <p:cNvSpPr txBox="1"/>
          <p:nvPr/>
        </p:nvSpPr>
        <p:spPr>
          <a:xfrm>
            <a:off x="11367371" y="1564300"/>
            <a:ext cx="4069937"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PAMA LABFOR CAB MEDAN</a:t>
            </a:r>
          </a:p>
        </p:txBody>
      </p:sp>
      <p:sp>
        <p:nvSpPr>
          <p:cNvPr id="26" name="TextBox 26"/>
          <p:cNvSpPr txBox="1"/>
          <p:nvPr/>
        </p:nvSpPr>
        <p:spPr>
          <a:xfrm>
            <a:off x="11367371" y="2819224"/>
            <a:ext cx="6436662"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PAUR DOKUPALBIDLABFOR POLDA JATENG</a:t>
            </a:r>
          </a:p>
        </p:txBody>
      </p:sp>
      <p:sp>
        <p:nvSpPr>
          <p:cNvPr id="27" name="TextBox 27"/>
          <p:cNvSpPr txBox="1"/>
          <p:nvPr/>
        </p:nvSpPr>
        <p:spPr>
          <a:xfrm>
            <a:off x="11367371" y="4014817"/>
            <a:ext cx="6436662"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KAUR DOKUPAL BIDLABFOR POLDA JATENG</a:t>
            </a:r>
          </a:p>
        </p:txBody>
      </p:sp>
      <p:sp>
        <p:nvSpPr>
          <p:cNvPr id="28" name="TextBox 28"/>
          <p:cNvSpPr txBox="1"/>
          <p:nvPr/>
        </p:nvSpPr>
        <p:spPr>
          <a:xfrm>
            <a:off x="11367371" y="5291651"/>
            <a:ext cx="6920629" cy="474506"/>
          </a:xfrm>
          <a:prstGeom prst="rect">
            <a:avLst/>
          </a:prstGeom>
        </p:spPr>
        <p:txBody>
          <a:bodyPr lIns="0" tIns="0" rIns="0" bIns="0" rtlCol="0" anchor="t">
            <a:spAutoFit/>
          </a:bodyPr>
          <a:lstStyle/>
          <a:p>
            <a:pPr algn="ctr">
              <a:lnSpc>
                <a:spcPts val="3771"/>
              </a:lnSpc>
              <a:spcBef>
                <a:spcPct val="0"/>
              </a:spcBef>
            </a:pPr>
            <a:r>
              <a:rPr lang="en-US" sz="2693" b="1" spc="16">
                <a:solidFill>
                  <a:srgbClr val="000000"/>
                </a:solidFill>
                <a:latin typeface="Roboto Condensed Bold"/>
                <a:ea typeface="Roboto Condensed Bold"/>
                <a:cs typeface="Roboto Condensed Bold"/>
                <a:sym typeface="Roboto Condensed Bold"/>
              </a:rPr>
              <a:t>KASUBBID DOKUPAL BIDLABFOR POLDA JATENG</a:t>
            </a:r>
          </a:p>
        </p:txBody>
      </p:sp>
      <p:sp>
        <p:nvSpPr>
          <p:cNvPr id="29" name="TextBox 29"/>
          <p:cNvSpPr txBox="1"/>
          <p:nvPr/>
        </p:nvSpPr>
        <p:spPr>
          <a:xfrm>
            <a:off x="11367371" y="6461481"/>
            <a:ext cx="5039302"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WAKABIDLABFOR POLDA JATENG</a:t>
            </a:r>
          </a:p>
        </p:txBody>
      </p:sp>
      <p:sp>
        <p:nvSpPr>
          <p:cNvPr id="30" name="TextBox 30"/>
          <p:cNvSpPr txBox="1"/>
          <p:nvPr/>
        </p:nvSpPr>
        <p:spPr>
          <a:xfrm>
            <a:off x="883920" y="5553850"/>
            <a:ext cx="2363510"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PANGKAT / NRP</a:t>
            </a:r>
          </a:p>
        </p:txBody>
      </p:sp>
      <p:sp>
        <p:nvSpPr>
          <p:cNvPr id="31" name="TextBox 31"/>
          <p:cNvSpPr txBox="1"/>
          <p:nvPr/>
        </p:nvSpPr>
        <p:spPr>
          <a:xfrm>
            <a:off x="886599" y="6532924"/>
            <a:ext cx="1832729"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PENDIDIKAN</a:t>
            </a:r>
          </a:p>
        </p:txBody>
      </p:sp>
      <p:sp>
        <p:nvSpPr>
          <p:cNvPr id="32" name="TextBox 32"/>
          <p:cNvSpPr txBox="1"/>
          <p:nvPr/>
        </p:nvSpPr>
        <p:spPr>
          <a:xfrm>
            <a:off x="860524" y="6957265"/>
            <a:ext cx="3104674"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Universitas Brawijaya</a:t>
            </a:r>
          </a:p>
        </p:txBody>
      </p:sp>
      <p:sp>
        <p:nvSpPr>
          <p:cNvPr id="33" name="TextBox 33"/>
          <p:cNvSpPr txBox="1"/>
          <p:nvPr/>
        </p:nvSpPr>
        <p:spPr>
          <a:xfrm>
            <a:off x="843329" y="7865529"/>
            <a:ext cx="3365183" cy="500541"/>
          </a:xfrm>
          <a:prstGeom prst="rect">
            <a:avLst/>
          </a:prstGeom>
        </p:spPr>
        <p:txBody>
          <a:bodyPr lIns="0" tIns="0" rIns="0" bIns="0" rtlCol="0" anchor="t">
            <a:spAutoFit/>
          </a:bodyPr>
          <a:lstStyle/>
          <a:p>
            <a:pPr algn="ctr">
              <a:lnSpc>
                <a:spcPts val="3911"/>
              </a:lnSpc>
              <a:spcBef>
                <a:spcPct val="0"/>
              </a:spcBef>
            </a:pPr>
            <a:r>
              <a:rPr lang="en-US" sz="2793" b="1" spc="16">
                <a:solidFill>
                  <a:srgbClr val="000000"/>
                </a:solidFill>
                <a:latin typeface="Roboto Condensed Bold"/>
                <a:ea typeface="Roboto Condensed Bold"/>
                <a:cs typeface="Roboto Condensed Bold"/>
                <a:sym typeface="Roboto Condensed Bold"/>
              </a:rPr>
              <a:t>Universitas Diponegoro</a:t>
            </a:r>
          </a:p>
        </p:txBody>
      </p:sp>
      <p:sp>
        <p:nvSpPr>
          <p:cNvPr id="34" name="TextBox 34"/>
          <p:cNvSpPr txBox="1"/>
          <p:nvPr/>
        </p:nvSpPr>
        <p:spPr>
          <a:xfrm>
            <a:off x="896124" y="7365814"/>
            <a:ext cx="4440198"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S1 MIPA Biologin (1994 - 2000)</a:t>
            </a:r>
          </a:p>
        </p:txBody>
      </p:sp>
      <p:sp>
        <p:nvSpPr>
          <p:cNvPr id="35" name="TextBox 35"/>
          <p:cNvSpPr txBox="1"/>
          <p:nvPr/>
        </p:nvSpPr>
        <p:spPr>
          <a:xfrm>
            <a:off x="778980" y="8289870"/>
            <a:ext cx="5112823"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S2 IIlmu Lingkungan (2010 - 2012)</a:t>
            </a:r>
          </a:p>
        </p:txBody>
      </p:sp>
      <p:sp>
        <p:nvSpPr>
          <p:cNvPr id="36" name="TextBox 36"/>
          <p:cNvSpPr txBox="1"/>
          <p:nvPr/>
        </p:nvSpPr>
        <p:spPr>
          <a:xfrm>
            <a:off x="11353961" y="2089108"/>
            <a:ext cx="1675090"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2001 - 2004</a:t>
            </a:r>
          </a:p>
        </p:txBody>
      </p:sp>
      <p:sp>
        <p:nvSpPr>
          <p:cNvPr id="37" name="TextBox 37"/>
          <p:cNvSpPr txBox="1"/>
          <p:nvPr/>
        </p:nvSpPr>
        <p:spPr>
          <a:xfrm>
            <a:off x="11353961" y="5796089"/>
            <a:ext cx="1675090"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2017 - 2023</a:t>
            </a:r>
          </a:p>
        </p:txBody>
      </p:sp>
      <p:sp>
        <p:nvSpPr>
          <p:cNvPr id="38" name="TextBox 38"/>
          <p:cNvSpPr txBox="1"/>
          <p:nvPr/>
        </p:nvSpPr>
        <p:spPr>
          <a:xfrm>
            <a:off x="11353961" y="4569106"/>
            <a:ext cx="1675090"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2009 - 2017</a:t>
            </a:r>
          </a:p>
        </p:txBody>
      </p:sp>
      <p:sp>
        <p:nvSpPr>
          <p:cNvPr id="39" name="TextBox 39"/>
          <p:cNvSpPr txBox="1"/>
          <p:nvPr/>
        </p:nvSpPr>
        <p:spPr>
          <a:xfrm>
            <a:off x="11353961" y="3342123"/>
            <a:ext cx="1675090"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2005 - 2009</a:t>
            </a:r>
          </a:p>
        </p:txBody>
      </p:sp>
      <p:sp>
        <p:nvSpPr>
          <p:cNvPr id="40" name="TextBox 40"/>
          <p:cNvSpPr txBox="1"/>
          <p:nvPr/>
        </p:nvSpPr>
        <p:spPr>
          <a:xfrm>
            <a:off x="11353961" y="6957265"/>
            <a:ext cx="2287191"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2023 - Sekarang</a:t>
            </a:r>
          </a:p>
        </p:txBody>
      </p:sp>
      <p:sp>
        <p:nvSpPr>
          <p:cNvPr id="41" name="TextBox 41"/>
          <p:cNvSpPr txBox="1"/>
          <p:nvPr/>
        </p:nvSpPr>
        <p:spPr>
          <a:xfrm>
            <a:off x="860524" y="5944786"/>
            <a:ext cx="5677971" cy="500541"/>
          </a:xfrm>
          <a:prstGeom prst="rect">
            <a:avLst/>
          </a:prstGeom>
        </p:spPr>
        <p:txBody>
          <a:bodyPr lIns="0" tIns="0" rIns="0" bIns="0" rtlCol="0" anchor="t">
            <a:spAutoFit/>
          </a:bodyPr>
          <a:lstStyle/>
          <a:p>
            <a:pPr algn="ctr">
              <a:lnSpc>
                <a:spcPts val="3911"/>
              </a:lnSpc>
              <a:spcBef>
                <a:spcPct val="0"/>
              </a:spcBef>
            </a:pPr>
            <a:r>
              <a:rPr lang="en-US" sz="2793" spc="16">
                <a:solidFill>
                  <a:srgbClr val="000000"/>
                </a:solidFill>
                <a:latin typeface="Roboto Condensed"/>
                <a:ea typeface="Roboto Condensed"/>
                <a:cs typeface="Roboto Condensed"/>
                <a:sym typeface="Roboto Condensed"/>
              </a:rPr>
              <a:t>Ajun komisaris Besar Polisi / 75050950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7584545" y="784655"/>
            <a:ext cx="4835671" cy="1299134"/>
            <a:chOff x="0" y="0"/>
            <a:chExt cx="6447562" cy="1732178"/>
          </a:xfrm>
        </p:grpSpPr>
        <p:sp>
          <p:nvSpPr>
            <p:cNvPr id="8" name="Freeform 8"/>
            <p:cNvSpPr/>
            <p:nvPr/>
          </p:nvSpPr>
          <p:spPr>
            <a:xfrm>
              <a:off x="0" y="0"/>
              <a:ext cx="6447562" cy="1732178"/>
            </a:xfrm>
            <a:custGeom>
              <a:avLst/>
              <a:gdLst/>
              <a:ahLst/>
              <a:cxnLst/>
              <a:rect l="l" t="t" r="r" b="b"/>
              <a:pathLst>
                <a:path w="6447562" h="1732178">
                  <a:moveTo>
                    <a:pt x="0" y="0"/>
                  </a:moveTo>
                  <a:lnTo>
                    <a:pt x="6447562" y="0"/>
                  </a:lnTo>
                  <a:lnTo>
                    <a:pt x="6447562" y="1732178"/>
                  </a:lnTo>
                  <a:lnTo>
                    <a:pt x="0" y="1732178"/>
                  </a:lnTo>
                  <a:lnTo>
                    <a:pt x="0" y="0"/>
                  </a:lnTo>
                  <a:close/>
                </a:path>
              </a:pathLst>
            </a:custGeom>
            <a:blipFill>
              <a:blip r:embed="rId5">
                <a:extLst>
                  <a:ext uri="{96DAC541-7B7A-43D3-8B79-37D633B846F1}">
                    <asvg:svgBlip xmlns:asvg="http://schemas.microsoft.com/office/drawing/2016/SVG/main" r:embed="rId6"/>
                  </a:ext>
                </a:extLst>
              </a:blip>
              <a:stretch>
                <a:fillRect t="-16302" b="-16302"/>
              </a:stretch>
            </a:blipFill>
          </p:spPr>
          <p:txBody>
            <a:bodyPr/>
            <a:lstStyle/>
            <a:p>
              <a:endParaRPr lang="en-ID"/>
            </a:p>
          </p:txBody>
        </p:sp>
        <p:sp>
          <p:nvSpPr>
            <p:cNvPr id="9" name="TextBox 9"/>
            <p:cNvSpPr txBox="1"/>
            <p:nvPr/>
          </p:nvSpPr>
          <p:spPr>
            <a:xfrm>
              <a:off x="2295710" y="340021"/>
              <a:ext cx="3298414" cy="932082"/>
            </a:xfrm>
            <a:prstGeom prst="rect">
              <a:avLst/>
            </a:prstGeom>
          </p:spPr>
          <p:txBody>
            <a:bodyPr lIns="0" tIns="0" rIns="0" bIns="0" rtlCol="0" anchor="t">
              <a:spAutoFit/>
            </a:bodyPr>
            <a:lstStyle/>
            <a:p>
              <a:pPr algn="ctr">
                <a:lnSpc>
                  <a:spcPts val="4868"/>
                </a:lnSpc>
                <a:spcBef>
                  <a:spcPct val="0"/>
                </a:spcBef>
              </a:pPr>
              <a:r>
                <a:rPr lang="en-US" sz="3477">
                  <a:solidFill>
                    <a:srgbClr val="000000"/>
                  </a:solidFill>
                  <a:latin typeface="Karnchang"/>
                  <a:ea typeface="Karnchang"/>
                  <a:cs typeface="Karnchang"/>
                  <a:sym typeface="Karnchang"/>
                </a:rPr>
                <a:t>PROMOTION</a:t>
              </a:r>
            </a:p>
          </p:txBody>
        </p:sp>
        <p:sp>
          <p:nvSpPr>
            <p:cNvPr id="10" name="TextBox 10"/>
            <p:cNvSpPr txBox="1"/>
            <p:nvPr/>
          </p:nvSpPr>
          <p:spPr>
            <a:xfrm>
              <a:off x="903257" y="321399"/>
              <a:ext cx="503313" cy="1059436"/>
            </a:xfrm>
            <a:prstGeom prst="rect">
              <a:avLst/>
            </a:prstGeom>
          </p:spPr>
          <p:txBody>
            <a:bodyPr lIns="0" tIns="0" rIns="0" bIns="0" rtlCol="0" anchor="t">
              <a:spAutoFit/>
            </a:bodyPr>
            <a:lstStyle/>
            <a:p>
              <a:pPr algn="ctr">
                <a:lnSpc>
                  <a:spcPts val="6189"/>
                </a:lnSpc>
                <a:spcBef>
                  <a:spcPct val="0"/>
                </a:spcBef>
              </a:pPr>
              <a:r>
                <a:rPr lang="en-US" sz="4420">
                  <a:solidFill>
                    <a:srgbClr val="000000"/>
                  </a:solidFill>
                  <a:latin typeface="Balloon Extra Bold"/>
                  <a:ea typeface="Balloon Extra Bold"/>
                  <a:cs typeface="Balloon Extra Bold"/>
                  <a:sym typeface="Balloon Extra Bold"/>
                </a:rPr>
                <a:t>5</a:t>
              </a:r>
            </a:p>
          </p:txBody>
        </p:sp>
      </p:grpSp>
      <p:sp>
        <p:nvSpPr>
          <p:cNvPr id="11" name="Freeform 11"/>
          <p:cNvSpPr/>
          <p:nvPr/>
        </p:nvSpPr>
        <p:spPr>
          <a:xfrm>
            <a:off x="733495" y="933660"/>
            <a:ext cx="7071611" cy="3850520"/>
          </a:xfrm>
          <a:custGeom>
            <a:avLst/>
            <a:gdLst/>
            <a:ahLst/>
            <a:cxnLst/>
            <a:rect l="l" t="t" r="r" b="b"/>
            <a:pathLst>
              <a:path w="7071611" h="3850520">
                <a:moveTo>
                  <a:pt x="0" y="0"/>
                </a:moveTo>
                <a:lnTo>
                  <a:pt x="7071611" y="0"/>
                </a:lnTo>
                <a:lnTo>
                  <a:pt x="7071611" y="3850520"/>
                </a:lnTo>
                <a:lnTo>
                  <a:pt x="0" y="3850520"/>
                </a:lnTo>
                <a:lnTo>
                  <a:pt x="0" y="0"/>
                </a:lnTo>
                <a:close/>
              </a:path>
            </a:pathLst>
          </a:custGeom>
          <a:blipFill>
            <a:blip r:embed="rId7"/>
            <a:stretch>
              <a:fillRect l="-4240" t="-13334" r="-5546"/>
            </a:stretch>
          </a:blipFill>
        </p:spPr>
        <p:txBody>
          <a:bodyPr/>
          <a:lstStyle/>
          <a:p>
            <a:endParaRPr lang="en-ID"/>
          </a:p>
        </p:txBody>
      </p:sp>
      <p:sp>
        <p:nvSpPr>
          <p:cNvPr id="12" name="Freeform 12"/>
          <p:cNvSpPr/>
          <p:nvPr/>
        </p:nvSpPr>
        <p:spPr>
          <a:xfrm>
            <a:off x="7805106" y="6779936"/>
            <a:ext cx="7417074" cy="3474031"/>
          </a:xfrm>
          <a:custGeom>
            <a:avLst/>
            <a:gdLst/>
            <a:ahLst/>
            <a:cxnLst/>
            <a:rect l="l" t="t" r="r" b="b"/>
            <a:pathLst>
              <a:path w="7417074" h="3474031">
                <a:moveTo>
                  <a:pt x="0" y="0"/>
                </a:moveTo>
                <a:lnTo>
                  <a:pt x="7417074" y="0"/>
                </a:lnTo>
                <a:lnTo>
                  <a:pt x="7417074" y="3474032"/>
                </a:lnTo>
                <a:lnTo>
                  <a:pt x="0" y="3474032"/>
                </a:lnTo>
                <a:lnTo>
                  <a:pt x="0" y="0"/>
                </a:lnTo>
                <a:close/>
              </a:path>
            </a:pathLst>
          </a:custGeom>
          <a:blipFill>
            <a:blip r:embed="rId8"/>
            <a:stretch>
              <a:fillRect l="-1118" t="-20692" r="-298" b="-1234"/>
            </a:stretch>
          </a:blipFill>
        </p:spPr>
        <p:txBody>
          <a:bodyPr/>
          <a:lstStyle/>
          <a:p>
            <a:endParaRPr lang="en-ID"/>
          </a:p>
        </p:txBody>
      </p:sp>
      <p:sp>
        <p:nvSpPr>
          <p:cNvPr id="13" name="Freeform 13"/>
          <p:cNvSpPr/>
          <p:nvPr/>
        </p:nvSpPr>
        <p:spPr>
          <a:xfrm>
            <a:off x="6907915" y="2421002"/>
            <a:ext cx="6188930" cy="4021720"/>
          </a:xfrm>
          <a:custGeom>
            <a:avLst/>
            <a:gdLst/>
            <a:ahLst/>
            <a:cxnLst/>
            <a:rect l="l" t="t" r="r" b="b"/>
            <a:pathLst>
              <a:path w="6188930" h="4021720">
                <a:moveTo>
                  <a:pt x="0" y="0"/>
                </a:moveTo>
                <a:lnTo>
                  <a:pt x="6188930" y="0"/>
                </a:lnTo>
                <a:lnTo>
                  <a:pt x="6188930" y="4021721"/>
                </a:lnTo>
                <a:lnTo>
                  <a:pt x="0" y="4021721"/>
                </a:lnTo>
                <a:lnTo>
                  <a:pt x="0" y="0"/>
                </a:lnTo>
                <a:close/>
              </a:path>
            </a:pathLst>
          </a:custGeom>
          <a:blipFill>
            <a:blip r:embed="rId9"/>
            <a:stretch>
              <a:fillRect l="-1135" t="-10792" r="-1135"/>
            </a:stretch>
          </a:blipFill>
        </p:spPr>
        <p:txBody>
          <a:bodyPr/>
          <a:lstStyle/>
          <a:p>
            <a:endParaRPr lang="en-ID"/>
          </a:p>
        </p:txBody>
      </p:sp>
      <p:sp>
        <p:nvSpPr>
          <p:cNvPr id="14" name="Freeform 14"/>
          <p:cNvSpPr/>
          <p:nvPr/>
        </p:nvSpPr>
        <p:spPr>
          <a:xfrm>
            <a:off x="13460449" y="1397407"/>
            <a:ext cx="4260350" cy="5382529"/>
          </a:xfrm>
          <a:custGeom>
            <a:avLst/>
            <a:gdLst/>
            <a:ahLst/>
            <a:cxnLst/>
            <a:rect l="l" t="t" r="r" b="b"/>
            <a:pathLst>
              <a:path w="4260350" h="5382529">
                <a:moveTo>
                  <a:pt x="0" y="0"/>
                </a:moveTo>
                <a:lnTo>
                  <a:pt x="4260350" y="0"/>
                </a:lnTo>
                <a:lnTo>
                  <a:pt x="4260350" y="5382529"/>
                </a:lnTo>
                <a:lnTo>
                  <a:pt x="0" y="5382529"/>
                </a:lnTo>
                <a:lnTo>
                  <a:pt x="0" y="0"/>
                </a:lnTo>
                <a:close/>
              </a:path>
            </a:pathLst>
          </a:custGeom>
          <a:blipFill>
            <a:blip r:embed="rId10"/>
            <a:stretch>
              <a:fillRect l="-1412" r="-6366"/>
            </a:stretch>
          </a:blipFill>
        </p:spPr>
        <p:txBody>
          <a:bodyPr/>
          <a:lstStyle/>
          <a:p>
            <a:endParaRPr lang="en-ID"/>
          </a:p>
        </p:txBody>
      </p:sp>
      <p:grpSp>
        <p:nvGrpSpPr>
          <p:cNvPr id="15" name="Group 15"/>
          <p:cNvGrpSpPr/>
          <p:nvPr/>
        </p:nvGrpSpPr>
        <p:grpSpPr>
          <a:xfrm>
            <a:off x="193574" y="-26389"/>
            <a:ext cx="4816586" cy="764030"/>
            <a:chOff x="0" y="0"/>
            <a:chExt cx="6422115" cy="1018707"/>
          </a:xfrm>
        </p:grpSpPr>
        <p:sp>
          <p:nvSpPr>
            <p:cNvPr id="16" name="Freeform 16"/>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1"/>
              <a:stretch>
                <a:fillRect/>
              </a:stretch>
            </a:blipFill>
          </p:spPr>
          <p:txBody>
            <a:bodyPr/>
            <a:lstStyle/>
            <a:p>
              <a:endParaRPr lang="en-ID"/>
            </a:p>
          </p:txBody>
        </p:sp>
        <p:sp>
          <p:nvSpPr>
            <p:cNvPr id="17" name="TextBox 17"/>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8" name="Freeform 18"/>
          <p:cNvSpPr/>
          <p:nvPr/>
        </p:nvSpPr>
        <p:spPr>
          <a:xfrm>
            <a:off x="193574" y="5525634"/>
            <a:ext cx="6635850" cy="3732666"/>
          </a:xfrm>
          <a:custGeom>
            <a:avLst/>
            <a:gdLst/>
            <a:ahLst/>
            <a:cxnLst/>
            <a:rect l="l" t="t" r="r" b="b"/>
            <a:pathLst>
              <a:path w="6635850" h="3732666">
                <a:moveTo>
                  <a:pt x="0" y="0"/>
                </a:moveTo>
                <a:lnTo>
                  <a:pt x="6635850" y="0"/>
                </a:lnTo>
                <a:lnTo>
                  <a:pt x="6635850" y="3732666"/>
                </a:lnTo>
                <a:lnTo>
                  <a:pt x="0" y="3732666"/>
                </a:lnTo>
                <a:lnTo>
                  <a:pt x="0" y="0"/>
                </a:lnTo>
                <a:close/>
              </a:path>
            </a:pathLst>
          </a:custGeom>
          <a:blipFill>
            <a:blip r:embed="rId12"/>
            <a:stretch>
              <a:fillRect l="-60" r="-60"/>
            </a:stretch>
          </a:blipFill>
        </p:spPr>
        <p:txBody>
          <a:bodyPr/>
          <a:lstStyle/>
          <a:p>
            <a:endParaRPr lang="en-ID"/>
          </a:p>
        </p:txBody>
      </p:sp>
      <p:sp>
        <p:nvSpPr>
          <p:cNvPr id="19" name="TextBox 19"/>
          <p:cNvSpPr txBox="1"/>
          <p:nvPr/>
        </p:nvSpPr>
        <p:spPr>
          <a:xfrm>
            <a:off x="6281454" y="8308"/>
            <a:ext cx="7965043" cy="792826"/>
          </a:xfrm>
          <a:prstGeom prst="rect">
            <a:avLst/>
          </a:prstGeom>
        </p:spPr>
        <p:txBody>
          <a:bodyPr lIns="0" tIns="0" rIns="0" bIns="0" rtlCol="0" anchor="t">
            <a:spAutoFit/>
          </a:bodyPr>
          <a:lstStyle/>
          <a:p>
            <a:pPr algn="ctr">
              <a:lnSpc>
                <a:spcPts val="5125"/>
              </a:lnSpc>
              <a:spcBef>
                <a:spcPct val="0"/>
              </a:spcBef>
            </a:pPr>
            <a:r>
              <a:rPr lang="en-US" sz="3661">
                <a:solidFill>
                  <a:srgbClr val="000000"/>
                </a:solidFill>
                <a:latin typeface="Karnchang"/>
                <a:ea typeface="Karnchang"/>
                <a:cs typeface="Karnchang"/>
                <a:sym typeface="Karnchang"/>
              </a:rPr>
              <a:t>IMPLEMENTASI STRATEGI MARKETING</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Freeform 7"/>
          <p:cNvSpPr/>
          <p:nvPr/>
        </p:nvSpPr>
        <p:spPr>
          <a:xfrm>
            <a:off x="2383777" y="1554745"/>
            <a:ext cx="13071354" cy="8382006"/>
          </a:xfrm>
          <a:custGeom>
            <a:avLst/>
            <a:gdLst/>
            <a:ahLst/>
            <a:cxnLst/>
            <a:rect l="l" t="t" r="r" b="b"/>
            <a:pathLst>
              <a:path w="13071354" h="8382006">
                <a:moveTo>
                  <a:pt x="0" y="0"/>
                </a:moveTo>
                <a:lnTo>
                  <a:pt x="13071354" y="0"/>
                </a:lnTo>
                <a:lnTo>
                  <a:pt x="13071354" y="8382005"/>
                </a:lnTo>
                <a:lnTo>
                  <a:pt x="0" y="8382005"/>
                </a:lnTo>
                <a:lnTo>
                  <a:pt x="0" y="0"/>
                </a:lnTo>
                <a:close/>
              </a:path>
            </a:pathLst>
          </a:custGeom>
          <a:blipFill>
            <a:blip r:embed="rId5"/>
            <a:stretch>
              <a:fillRect/>
            </a:stretch>
          </a:blipFill>
        </p:spPr>
        <p:txBody>
          <a:bodyPr/>
          <a:lstStyle/>
          <a:p>
            <a:endParaRPr lang="en-ID"/>
          </a:p>
        </p:txBody>
      </p:sp>
      <p:sp>
        <p:nvSpPr>
          <p:cNvPr id="8" name="TextBox 8"/>
          <p:cNvSpPr txBox="1"/>
          <p:nvPr/>
        </p:nvSpPr>
        <p:spPr>
          <a:xfrm>
            <a:off x="7116193" y="78325"/>
            <a:ext cx="3606522" cy="8699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Karnchang"/>
                <a:ea typeface="Karnchang"/>
                <a:cs typeface="Karnchang"/>
                <a:sym typeface="Karnchang"/>
              </a:rPr>
              <a:t>IMPLEMENTASI </a:t>
            </a:r>
          </a:p>
        </p:txBody>
      </p:sp>
      <p:sp>
        <p:nvSpPr>
          <p:cNvPr id="9" name="TextBox 9"/>
          <p:cNvSpPr txBox="1"/>
          <p:nvPr/>
        </p:nvSpPr>
        <p:spPr>
          <a:xfrm>
            <a:off x="6809429" y="738725"/>
            <a:ext cx="4220051" cy="666750"/>
          </a:xfrm>
          <a:prstGeom prst="rect">
            <a:avLst/>
          </a:prstGeom>
        </p:spPr>
        <p:txBody>
          <a:bodyPr lIns="0" tIns="0" rIns="0" bIns="0" rtlCol="0" anchor="t">
            <a:spAutoFit/>
          </a:bodyPr>
          <a:lstStyle/>
          <a:p>
            <a:pPr algn="ctr">
              <a:lnSpc>
                <a:spcPts val="4200"/>
              </a:lnSpc>
              <a:spcBef>
                <a:spcPct val="0"/>
              </a:spcBef>
            </a:pPr>
            <a:r>
              <a:rPr lang="en-US" sz="3000" u="sng">
                <a:solidFill>
                  <a:srgbClr val="000000"/>
                </a:solidFill>
                <a:latin typeface="Karnchang"/>
                <a:ea typeface="Karnchang"/>
                <a:cs typeface="Karnchang"/>
                <a:sym typeface="Karnchang"/>
              </a:rPr>
              <a:t>POLRESTA YOGYAKARTA</a:t>
            </a:r>
          </a:p>
        </p:txBody>
      </p:sp>
      <p:sp>
        <p:nvSpPr>
          <p:cNvPr id="10" name="TextBox 10"/>
          <p:cNvSpPr txBox="1"/>
          <p:nvPr/>
        </p:nvSpPr>
        <p:spPr>
          <a:xfrm>
            <a:off x="9661235" y="2551501"/>
            <a:ext cx="5128062" cy="2053827"/>
          </a:xfrm>
          <a:prstGeom prst="rect">
            <a:avLst/>
          </a:prstGeom>
        </p:spPr>
        <p:txBody>
          <a:bodyPr lIns="0" tIns="0" rIns="0" bIns="0" rtlCol="0" anchor="t">
            <a:spAutoFit/>
          </a:bodyPr>
          <a:lstStyle/>
          <a:p>
            <a:pPr algn="ctr">
              <a:lnSpc>
                <a:spcPts val="3871"/>
              </a:lnSpc>
              <a:spcBef>
                <a:spcPct val="0"/>
              </a:spcBef>
            </a:pPr>
            <a:r>
              <a:rPr lang="en-US" sz="2765">
                <a:solidFill>
                  <a:srgbClr val="000000"/>
                </a:solidFill>
                <a:latin typeface="Karnchang"/>
                <a:ea typeface="Karnchang"/>
                <a:cs typeface="Karnchang"/>
                <a:sym typeface="Karnchang"/>
              </a:rPr>
              <a:t>Kegiatan ini bertujuan untuk mengimplementasikan sistem SIAP POL bagi penyidik wilayah, dihadiri oleh PJU Polres </a:t>
            </a:r>
          </a:p>
        </p:txBody>
      </p:sp>
      <p:sp>
        <p:nvSpPr>
          <p:cNvPr id="11" name="TextBox 11"/>
          <p:cNvSpPr txBox="1"/>
          <p:nvPr/>
        </p:nvSpPr>
        <p:spPr>
          <a:xfrm>
            <a:off x="2001731" y="7583530"/>
            <a:ext cx="5780729" cy="2053827"/>
          </a:xfrm>
          <a:prstGeom prst="rect">
            <a:avLst/>
          </a:prstGeom>
        </p:spPr>
        <p:txBody>
          <a:bodyPr lIns="0" tIns="0" rIns="0" bIns="0" rtlCol="0" anchor="t">
            <a:spAutoFit/>
          </a:bodyPr>
          <a:lstStyle/>
          <a:p>
            <a:pPr algn="ctr">
              <a:lnSpc>
                <a:spcPts val="3871"/>
              </a:lnSpc>
              <a:spcBef>
                <a:spcPct val="0"/>
              </a:spcBef>
            </a:pPr>
            <a:r>
              <a:rPr lang="en-US" sz="2765">
                <a:solidFill>
                  <a:srgbClr val="000000"/>
                </a:solidFill>
                <a:latin typeface="Karnchang"/>
                <a:ea typeface="Karnchang"/>
                <a:cs typeface="Karnchang"/>
                <a:sym typeface="Karnchang"/>
              </a:rPr>
              <a:t>SIAP POL mendapat respon baik bagi penyidik wilayah, sistem ini sangat membantu bagi penyidik untuk mendapatkan informasi dari bidlabfor.</a:t>
            </a:r>
          </a:p>
        </p:txBody>
      </p:sp>
      <p:grpSp>
        <p:nvGrpSpPr>
          <p:cNvPr id="12" name="Group 12"/>
          <p:cNvGrpSpPr/>
          <p:nvPr/>
        </p:nvGrpSpPr>
        <p:grpSpPr>
          <a:xfrm>
            <a:off x="103134" y="45302"/>
            <a:ext cx="4816586" cy="764030"/>
            <a:chOff x="0" y="0"/>
            <a:chExt cx="6422115" cy="1018707"/>
          </a:xfrm>
        </p:grpSpPr>
        <p:sp>
          <p:nvSpPr>
            <p:cNvPr id="13" name="Freeform 13"/>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14" name="TextBox 14"/>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16847809" y="8951799"/>
            <a:ext cx="1478291" cy="1371115"/>
          </a:xfrm>
          <a:custGeom>
            <a:avLst/>
            <a:gdLst/>
            <a:ahLst/>
            <a:cxnLst/>
            <a:rect l="l" t="t" r="r" b="b"/>
            <a:pathLst>
              <a:path w="1478291" h="1371115">
                <a:moveTo>
                  <a:pt x="0" y="0"/>
                </a:moveTo>
                <a:lnTo>
                  <a:pt x="1478291" y="0"/>
                </a:lnTo>
                <a:lnTo>
                  <a:pt x="1478291" y="1371115"/>
                </a:lnTo>
                <a:lnTo>
                  <a:pt x="0" y="1371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flipH="1">
            <a:off x="-5651" y="8951799"/>
            <a:ext cx="1478291" cy="1371115"/>
          </a:xfrm>
          <a:custGeom>
            <a:avLst/>
            <a:gdLst/>
            <a:ahLst/>
            <a:cxnLst/>
            <a:rect l="l" t="t" r="r" b="b"/>
            <a:pathLst>
              <a:path w="1478291" h="1371115">
                <a:moveTo>
                  <a:pt x="1478291" y="0"/>
                </a:moveTo>
                <a:lnTo>
                  <a:pt x="0" y="0"/>
                </a:lnTo>
                <a:lnTo>
                  <a:pt x="0" y="1371115"/>
                </a:lnTo>
                <a:lnTo>
                  <a:pt x="1478291" y="1371115"/>
                </a:lnTo>
                <a:lnTo>
                  <a:pt x="147829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flipH="1" flipV="1">
            <a:off x="0" y="-26389"/>
            <a:ext cx="2275124" cy="2110177"/>
          </a:xfrm>
          <a:custGeom>
            <a:avLst/>
            <a:gdLst/>
            <a:ahLst/>
            <a:cxnLst/>
            <a:rect l="l" t="t" r="r" b="b"/>
            <a:pathLst>
              <a:path w="2275124" h="2110177">
                <a:moveTo>
                  <a:pt x="2275124" y="2110178"/>
                </a:moveTo>
                <a:lnTo>
                  <a:pt x="0" y="2110178"/>
                </a:lnTo>
                <a:lnTo>
                  <a:pt x="0" y="0"/>
                </a:lnTo>
                <a:lnTo>
                  <a:pt x="2275124" y="0"/>
                </a:lnTo>
                <a:lnTo>
                  <a:pt x="2275124" y="2110178"/>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txBody>
          <a:bodyPr/>
          <a:lstStyle/>
          <a:p>
            <a:endParaRPr lang="en-ID"/>
          </a:p>
        </p:txBody>
      </p:sp>
      <p:sp>
        <p:nvSpPr>
          <p:cNvPr id="6" name="Freeform 6"/>
          <p:cNvSpPr/>
          <p:nvPr/>
        </p:nvSpPr>
        <p:spPr>
          <a:xfrm flipV="1">
            <a:off x="16022401" y="-26389"/>
            <a:ext cx="2275124" cy="2110177"/>
          </a:xfrm>
          <a:custGeom>
            <a:avLst/>
            <a:gdLst/>
            <a:ahLst/>
            <a:cxnLst/>
            <a:rect l="l" t="t" r="r" b="b"/>
            <a:pathLst>
              <a:path w="2275124" h="2110177">
                <a:moveTo>
                  <a:pt x="0" y="2110178"/>
                </a:moveTo>
                <a:lnTo>
                  <a:pt x="2275124" y="2110178"/>
                </a:lnTo>
                <a:lnTo>
                  <a:pt x="2275124" y="0"/>
                </a:lnTo>
                <a:lnTo>
                  <a:pt x="0" y="0"/>
                </a:lnTo>
                <a:lnTo>
                  <a:pt x="0" y="21101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Freeform 7"/>
          <p:cNvSpPr/>
          <p:nvPr/>
        </p:nvSpPr>
        <p:spPr>
          <a:xfrm>
            <a:off x="1722585" y="1659195"/>
            <a:ext cx="6028148" cy="4728134"/>
          </a:xfrm>
          <a:custGeom>
            <a:avLst/>
            <a:gdLst/>
            <a:ahLst/>
            <a:cxnLst/>
            <a:rect l="l" t="t" r="r" b="b"/>
            <a:pathLst>
              <a:path w="6028148" h="4728134">
                <a:moveTo>
                  <a:pt x="0" y="0"/>
                </a:moveTo>
                <a:lnTo>
                  <a:pt x="6028148" y="0"/>
                </a:lnTo>
                <a:lnTo>
                  <a:pt x="6028148" y="4728134"/>
                </a:lnTo>
                <a:lnTo>
                  <a:pt x="0" y="4728134"/>
                </a:lnTo>
                <a:lnTo>
                  <a:pt x="0" y="0"/>
                </a:lnTo>
                <a:close/>
              </a:path>
            </a:pathLst>
          </a:custGeom>
          <a:blipFill>
            <a:blip r:embed="rId5"/>
            <a:stretch>
              <a:fillRect/>
            </a:stretch>
          </a:blipFill>
        </p:spPr>
        <p:txBody>
          <a:bodyPr/>
          <a:lstStyle/>
          <a:p>
            <a:endParaRPr lang="en-ID"/>
          </a:p>
        </p:txBody>
      </p:sp>
      <p:sp>
        <p:nvSpPr>
          <p:cNvPr id="8" name="Freeform 8"/>
          <p:cNvSpPr/>
          <p:nvPr/>
        </p:nvSpPr>
        <p:spPr>
          <a:xfrm>
            <a:off x="4202956" y="5320637"/>
            <a:ext cx="4716499" cy="4588101"/>
          </a:xfrm>
          <a:custGeom>
            <a:avLst/>
            <a:gdLst/>
            <a:ahLst/>
            <a:cxnLst/>
            <a:rect l="l" t="t" r="r" b="b"/>
            <a:pathLst>
              <a:path w="4716499" h="4588101">
                <a:moveTo>
                  <a:pt x="0" y="0"/>
                </a:moveTo>
                <a:lnTo>
                  <a:pt x="4716498" y="0"/>
                </a:lnTo>
                <a:lnTo>
                  <a:pt x="4716498" y="4588100"/>
                </a:lnTo>
                <a:lnTo>
                  <a:pt x="0" y="4588100"/>
                </a:lnTo>
                <a:lnTo>
                  <a:pt x="0" y="0"/>
                </a:lnTo>
                <a:close/>
              </a:path>
            </a:pathLst>
          </a:custGeom>
          <a:blipFill>
            <a:blip r:embed="rId6"/>
            <a:stretch>
              <a:fillRect t="-8506" b="-8506"/>
            </a:stretch>
          </a:blipFill>
        </p:spPr>
        <p:txBody>
          <a:bodyPr/>
          <a:lstStyle/>
          <a:p>
            <a:endParaRPr lang="en-ID"/>
          </a:p>
        </p:txBody>
      </p:sp>
      <p:sp>
        <p:nvSpPr>
          <p:cNvPr id="9" name="TextBox 9"/>
          <p:cNvSpPr txBox="1"/>
          <p:nvPr/>
        </p:nvSpPr>
        <p:spPr>
          <a:xfrm>
            <a:off x="7116193" y="78325"/>
            <a:ext cx="3606522" cy="8699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Karnchang"/>
                <a:ea typeface="Karnchang"/>
                <a:cs typeface="Karnchang"/>
                <a:sym typeface="Karnchang"/>
              </a:rPr>
              <a:t>IMPLEMENTASI </a:t>
            </a:r>
          </a:p>
        </p:txBody>
      </p:sp>
      <p:sp>
        <p:nvSpPr>
          <p:cNvPr id="10" name="TextBox 10"/>
          <p:cNvSpPr txBox="1"/>
          <p:nvPr/>
        </p:nvSpPr>
        <p:spPr>
          <a:xfrm>
            <a:off x="7098453" y="738725"/>
            <a:ext cx="3642003" cy="666750"/>
          </a:xfrm>
          <a:prstGeom prst="rect">
            <a:avLst/>
          </a:prstGeom>
        </p:spPr>
        <p:txBody>
          <a:bodyPr lIns="0" tIns="0" rIns="0" bIns="0" rtlCol="0" anchor="t">
            <a:spAutoFit/>
          </a:bodyPr>
          <a:lstStyle/>
          <a:p>
            <a:pPr algn="ctr">
              <a:lnSpc>
                <a:spcPts val="4200"/>
              </a:lnSpc>
              <a:spcBef>
                <a:spcPct val="0"/>
              </a:spcBef>
            </a:pPr>
            <a:r>
              <a:rPr lang="en-US" sz="3000" u="sng">
                <a:solidFill>
                  <a:srgbClr val="000000"/>
                </a:solidFill>
                <a:latin typeface="Karnchang"/>
                <a:ea typeface="Karnchang"/>
                <a:cs typeface="Karnchang"/>
                <a:sym typeface="Karnchang"/>
              </a:rPr>
              <a:t>POLRES TEGAL KOTA</a:t>
            </a:r>
          </a:p>
        </p:txBody>
      </p:sp>
      <p:sp>
        <p:nvSpPr>
          <p:cNvPr id="11" name="TextBox 11"/>
          <p:cNvSpPr txBox="1"/>
          <p:nvPr/>
        </p:nvSpPr>
        <p:spPr>
          <a:xfrm>
            <a:off x="8176914" y="1876030"/>
            <a:ext cx="6475337" cy="2735926"/>
          </a:xfrm>
          <a:prstGeom prst="rect">
            <a:avLst/>
          </a:prstGeom>
        </p:spPr>
        <p:txBody>
          <a:bodyPr lIns="0" tIns="0" rIns="0" bIns="0" rtlCol="0" anchor="t">
            <a:spAutoFit/>
          </a:bodyPr>
          <a:lstStyle/>
          <a:p>
            <a:pPr algn="l">
              <a:lnSpc>
                <a:spcPts val="5125"/>
              </a:lnSpc>
              <a:spcBef>
                <a:spcPct val="0"/>
              </a:spcBef>
            </a:pPr>
            <a:r>
              <a:rPr lang="en-US" sz="3661">
                <a:solidFill>
                  <a:srgbClr val="000000"/>
                </a:solidFill>
                <a:latin typeface="Karnchang"/>
                <a:ea typeface="Karnchang"/>
                <a:cs typeface="Karnchang"/>
                <a:sym typeface="Karnchang"/>
              </a:rPr>
              <a:t>Kegiatan ini bertujuan untuk mengimplementasikan sistem SIAP POL bagi penyidik wilayah, dihadiri oleh PJU Polres </a:t>
            </a:r>
          </a:p>
        </p:txBody>
      </p:sp>
      <p:sp>
        <p:nvSpPr>
          <p:cNvPr id="12" name="TextBox 12"/>
          <p:cNvSpPr txBox="1"/>
          <p:nvPr/>
        </p:nvSpPr>
        <p:spPr>
          <a:xfrm>
            <a:off x="9144000" y="5535881"/>
            <a:ext cx="7703809" cy="2735926"/>
          </a:xfrm>
          <a:prstGeom prst="rect">
            <a:avLst/>
          </a:prstGeom>
        </p:spPr>
        <p:txBody>
          <a:bodyPr lIns="0" tIns="0" rIns="0" bIns="0" rtlCol="0" anchor="t">
            <a:spAutoFit/>
          </a:bodyPr>
          <a:lstStyle/>
          <a:p>
            <a:pPr algn="l">
              <a:lnSpc>
                <a:spcPts val="5125"/>
              </a:lnSpc>
              <a:spcBef>
                <a:spcPct val="0"/>
              </a:spcBef>
            </a:pPr>
            <a:r>
              <a:rPr lang="en-US" sz="3661">
                <a:solidFill>
                  <a:srgbClr val="000000"/>
                </a:solidFill>
                <a:latin typeface="Karnchang"/>
                <a:ea typeface="Karnchang"/>
                <a:cs typeface="Karnchang"/>
                <a:sym typeface="Karnchang"/>
              </a:rPr>
              <a:t>SIAP POL mendapat respon baik bagi penyidik wilayah, sistem ini sangat membantu bagi penyidik untuk mendapatkan informasi dari bidlabfor.</a:t>
            </a:r>
          </a:p>
        </p:txBody>
      </p:sp>
      <p:grpSp>
        <p:nvGrpSpPr>
          <p:cNvPr id="13" name="Group 13"/>
          <p:cNvGrpSpPr/>
          <p:nvPr/>
        </p:nvGrpSpPr>
        <p:grpSpPr>
          <a:xfrm>
            <a:off x="103134" y="45302"/>
            <a:ext cx="4816586" cy="764030"/>
            <a:chOff x="0" y="0"/>
            <a:chExt cx="6422115" cy="1018707"/>
          </a:xfrm>
        </p:grpSpPr>
        <p:sp>
          <p:nvSpPr>
            <p:cNvPr id="14" name="Freeform 14"/>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7"/>
              <a:stretch>
                <a:fillRect/>
              </a:stretch>
            </a:blipFill>
          </p:spPr>
          <p:txBody>
            <a:bodyPr/>
            <a:lstStyle/>
            <a:p>
              <a:endParaRPr lang="en-ID"/>
            </a:p>
          </p:txBody>
        </p:sp>
        <p:sp>
          <p:nvSpPr>
            <p:cNvPr id="15" name="TextBox 15"/>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5762880" y="4257569"/>
            <a:ext cx="12963814" cy="6498112"/>
          </a:xfrm>
          <a:custGeom>
            <a:avLst/>
            <a:gdLst/>
            <a:ahLst/>
            <a:cxnLst/>
            <a:rect l="l" t="t" r="r" b="b"/>
            <a:pathLst>
              <a:path w="12963814" h="6498112">
                <a:moveTo>
                  <a:pt x="0" y="0"/>
                </a:moveTo>
                <a:lnTo>
                  <a:pt x="12963814" y="0"/>
                </a:lnTo>
                <a:lnTo>
                  <a:pt x="12963814" y="6498112"/>
                </a:lnTo>
                <a:lnTo>
                  <a:pt x="0" y="6498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212286" y="745222"/>
            <a:ext cx="9106791" cy="9779105"/>
          </a:xfrm>
          <a:custGeom>
            <a:avLst/>
            <a:gdLst/>
            <a:ahLst/>
            <a:cxnLst/>
            <a:rect l="l" t="t" r="r" b="b"/>
            <a:pathLst>
              <a:path w="9106791" h="9779105">
                <a:moveTo>
                  <a:pt x="0" y="0"/>
                </a:moveTo>
                <a:lnTo>
                  <a:pt x="9106791" y="0"/>
                </a:lnTo>
                <a:lnTo>
                  <a:pt x="9106791" y="9779105"/>
                </a:lnTo>
                <a:lnTo>
                  <a:pt x="0" y="97791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5" name="Group 5"/>
          <p:cNvGrpSpPr/>
          <p:nvPr/>
        </p:nvGrpSpPr>
        <p:grpSpPr>
          <a:xfrm>
            <a:off x="9686176" y="1419104"/>
            <a:ext cx="8601824" cy="7448792"/>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l="-7730" r="-7730"/>
              </a:stretch>
            </a:blipFill>
          </p:spPr>
          <p:txBody>
            <a:bodyPr/>
            <a:lstStyle/>
            <a:p>
              <a:endParaRPr lang="en-ID"/>
            </a:p>
          </p:txBody>
        </p:sp>
      </p:grpSp>
      <p:grpSp>
        <p:nvGrpSpPr>
          <p:cNvPr id="7" name="Group 7"/>
          <p:cNvGrpSpPr/>
          <p:nvPr/>
        </p:nvGrpSpPr>
        <p:grpSpPr>
          <a:xfrm rot="5400000">
            <a:off x="-3577146" y="2288797"/>
            <a:ext cx="7578864" cy="734196"/>
            <a:chOff x="0" y="0"/>
            <a:chExt cx="5076718" cy="491803"/>
          </a:xfrm>
        </p:grpSpPr>
        <p:sp>
          <p:nvSpPr>
            <p:cNvPr id="8" name="Freeform 8"/>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9" name="TextBox 9"/>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2311563" y="7998971"/>
            <a:ext cx="5047699" cy="734196"/>
            <a:chOff x="0" y="0"/>
            <a:chExt cx="3381212" cy="491803"/>
          </a:xfrm>
        </p:grpSpPr>
        <p:sp>
          <p:nvSpPr>
            <p:cNvPr id="11" name="Freeform 11"/>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12" name="TextBox 12"/>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028700" y="745222"/>
            <a:ext cx="10717523" cy="8962529"/>
          </a:xfrm>
          <a:custGeom>
            <a:avLst/>
            <a:gdLst/>
            <a:ahLst/>
            <a:cxnLst/>
            <a:rect l="l" t="t" r="r" b="b"/>
            <a:pathLst>
              <a:path w="10717523" h="8962529">
                <a:moveTo>
                  <a:pt x="0" y="0"/>
                </a:moveTo>
                <a:lnTo>
                  <a:pt x="10717523" y="0"/>
                </a:lnTo>
                <a:lnTo>
                  <a:pt x="10717523" y="8962529"/>
                </a:lnTo>
                <a:lnTo>
                  <a:pt x="0" y="8962529"/>
                </a:lnTo>
                <a:lnTo>
                  <a:pt x="0" y="0"/>
                </a:lnTo>
                <a:close/>
              </a:path>
            </a:pathLst>
          </a:custGeom>
          <a:blipFill>
            <a:blip r:embed="rId8"/>
            <a:stretch>
              <a:fillRect/>
            </a:stretch>
          </a:blipFill>
        </p:spPr>
        <p:txBody>
          <a:bodyPr/>
          <a:lstStyle/>
          <a:p>
            <a:endParaRPr lang="en-ID"/>
          </a:p>
        </p:txBody>
      </p:sp>
      <p:sp>
        <p:nvSpPr>
          <p:cNvPr id="14" name="TextBox 14"/>
          <p:cNvSpPr txBox="1"/>
          <p:nvPr/>
        </p:nvSpPr>
        <p:spPr>
          <a:xfrm>
            <a:off x="2881278" y="-123825"/>
            <a:ext cx="13609796" cy="1110383"/>
          </a:xfrm>
          <a:prstGeom prst="rect">
            <a:avLst/>
          </a:prstGeom>
        </p:spPr>
        <p:txBody>
          <a:bodyPr lIns="0" tIns="0" rIns="0" bIns="0" rtlCol="0" anchor="t">
            <a:spAutoFit/>
          </a:bodyPr>
          <a:lstStyle/>
          <a:p>
            <a:pPr algn="ctr">
              <a:lnSpc>
                <a:spcPts val="9147"/>
              </a:lnSpc>
              <a:spcBef>
                <a:spcPct val="0"/>
              </a:spcBef>
            </a:pPr>
            <a:r>
              <a:rPr lang="en-US" sz="6534" b="1">
                <a:solidFill>
                  <a:srgbClr val="F7901E"/>
                </a:solidFill>
                <a:latin typeface="Antonio Bold"/>
                <a:ea typeface="Antonio Bold"/>
                <a:cs typeface="Antonio Bold"/>
                <a:sym typeface="Antonio Bold"/>
              </a:rPr>
              <a:t>PEMEBRDAYAAN ORGANISASI PEMBELAJARAN </a:t>
            </a: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rot="5400000">
            <a:off x="-3577146" y="2288797"/>
            <a:ext cx="7578864" cy="734196"/>
            <a:chOff x="0" y="0"/>
            <a:chExt cx="5076718" cy="491803"/>
          </a:xfrm>
        </p:grpSpPr>
        <p:sp>
          <p:nvSpPr>
            <p:cNvPr id="4" name="Freeform 4"/>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5" name="TextBox 5"/>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2311563" y="7998971"/>
            <a:ext cx="5047699" cy="734196"/>
            <a:chOff x="0" y="0"/>
            <a:chExt cx="3381212" cy="491803"/>
          </a:xfrm>
        </p:grpSpPr>
        <p:sp>
          <p:nvSpPr>
            <p:cNvPr id="7" name="Freeform 7"/>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8" name="TextBox 8"/>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954711" y="5667774"/>
            <a:ext cx="6420779" cy="2218087"/>
          </a:xfrm>
          <a:custGeom>
            <a:avLst/>
            <a:gdLst/>
            <a:ahLst/>
            <a:cxnLst/>
            <a:rect l="l" t="t" r="r" b="b"/>
            <a:pathLst>
              <a:path w="6420779" h="2218087">
                <a:moveTo>
                  <a:pt x="0" y="0"/>
                </a:moveTo>
                <a:lnTo>
                  <a:pt x="6420779" y="0"/>
                </a:lnTo>
                <a:lnTo>
                  <a:pt x="6420779" y="2218087"/>
                </a:lnTo>
                <a:lnTo>
                  <a:pt x="0" y="221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0" name="Freeform 10"/>
          <p:cNvSpPr/>
          <p:nvPr/>
        </p:nvSpPr>
        <p:spPr>
          <a:xfrm>
            <a:off x="3010471" y="2849021"/>
            <a:ext cx="6420779" cy="2218087"/>
          </a:xfrm>
          <a:custGeom>
            <a:avLst/>
            <a:gdLst/>
            <a:ahLst/>
            <a:cxnLst/>
            <a:rect l="l" t="t" r="r" b="b"/>
            <a:pathLst>
              <a:path w="6420779" h="2218087">
                <a:moveTo>
                  <a:pt x="0" y="0"/>
                </a:moveTo>
                <a:lnTo>
                  <a:pt x="6420779" y="0"/>
                </a:lnTo>
                <a:lnTo>
                  <a:pt x="6420779" y="2218087"/>
                </a:lnTo>
                <a:lnTo>
                  <a:pt x="0" y="221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1" name="Freeform 11"/>
          <p:cNvSpPr/>
          <p:nvPr/>
        </p:nvSpPr>
        <p:spPr>
          <a:xfrm>
            <a:off x="3010471" y="5667774"/>
            <a:ext cx="6420779" cy="2218087"/>
          </a:xfrm>
          <a:custGeom>
            <a:avLst/>
            <a:gdLst/>
            <a:ahLst/>
            <a:cxnLst/>
            <a:rect l="l" t="t" r="r" b="b"/>
            <a:pathLst>
              <a:path w="6420779" h="2218087">
                <a:moveTo>
                  <a:pt x="0" y="0"/>
                </a:moveTo>
                <a:lnTo>
                  <a:pt x="6420779" y="0"/>
                </a:lnTo>
                <a:lnTo>
                  <a:pt x="6420779" y="2218087"/>
                </a:lnTo>
                <a:lnTo>
                  <a:pt x="0" y="221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2" name="Freeform 12"/>
          <p:cNvSpPr/>
          <p:nvPr/>
        </p:nvSpPr>
        <p:spPr>
          <a:xfrm>
            <a:off x="9954711" y="2881333"/>
            <a:ext cx="6420779" cy="2218087"/>
          </a:xfrm>
          <a:custGeom>
            <a:avLst/>
            <a:gdLst/>
            <a:ahLst/>
            <a:cxnLst/>
            <a:rect l="l" t="t" r="r" b="b"/>
            <a:pathLst>
              <a:path w="6420779" h="2218087">
                <a:moveTo>
                  <a:pt x="0" y="0"/>
                </a:moveTo>
                <a:lnTo>
                  <a:pt x="6420779" y="0"/>
                </a:lnTo>
                <a:lnTo>
                  <a:pt x="6420779" y="2218087"/>
                </a:lnTo>
                <a:lnTo>
                  <a:pt x="0" y="221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3" name="TextBox 13"/>
          <p:cNvSpPr txBox="1"/>
          <p:nvPr/>
        </p:nvSpPr>
        <p:spPr>
          <a:xfrm>
            <a:off x="3875038" y="1376682"/>
            <a:ext cx="11622276" cy="714063"/>
          </a:xfrm>
          <a:prstGeom prst="rect">
            <a:avLst/>
          </a:prstGeom>
        </p:spPr>
        <p:txBody>
          <a:bodyPr lIns="0" tIns="0" rIns="0" bIns="0" rtlCol="0" anchor="t">
            <a:spAutoFit/>
          </a:bodyPr>
          <a:lstStyle/>
          <a:p>
            <a:pPr algn="ctr">
              <a:lnSpc>
                <a:spcPts val="5628"/>
              </a:lnSpc>
            </a:pPr>
            <a:r>
              <a:rPr lang="en-US" sz="4690" b="1" i="1" spc="70">
                <a:solidFill>
                  <a:srgbClr val="000000"/>
                </a:solidFill>
                <a:latin typeface="Aleo Bold Italics"/>
                <a:ea typeface="Aleo Bold Italics"/>
                <a:cs typeface="Aleo Bold Italics"/>
                <a:sym typeface="Aleo Bold Italics"/>
              </a:rPr>
              <a:t>KUADRAN STAKEHOLDER</a:t>
            </a:r>
          </a:p>
        </p:txBody>
      </p:sp>
      <p:sp>
        <p:nvSpPr>
          <p:cNvPr id="14" name="AutoShape 14"/>
          <p:cNvSpPr/>
          <p:nvPr/>
        </p:nvSpPr>
        <p:spPr>
          <a:xfrm flipV="1">
            <a:off x="3268620" y="5383597"/>
            <a:ext cx="12747630" cy="0"/>
          </a:xfrm>
          <a:prstGeom prst="line">
            <a:avLst/>
          </a:prstGeom>
          <a:ln w="66675" cap="flat">
            <a:solidFill>
              <a:srgbClr val="000000"/>
            </a:solidFill>
            <a:prstDash val="solid"/>
            <a:headEnd type="arrow" w="med" len="sm"/>
            <a:tailEnd type="arrow" w="med" len="sm"/>
          </a:ln>
        </p:spPr>
        <p:txBody>
          <a:bodyPr/>
          <a:lstStyle/>
          <a:p>
            <a:endParaRPr lang="en-ID"/>
          </a:p>
        </p:txBody>
      </p:sp>
      <p:sp>
        <p:nvSpPr>
          <p:cNvPr id="15" name="AutoShape 15"/>
          <p:cNvSpPr/>
          <p:nvPr/>
        </p:nvSpPr>
        <p:spPr>
          <a:xfrm>
            <a:off x="9686176" y="3140073"/>
            <a:ext cx="0" cy="4487047"/>
          </a:xfrm>
          <a:prstGeom prst="line">
            <a:avLst/>
          </a:prstGeom>
          <a:ln w="66675" cap="flat">
            <a:solidFill>
              <a:srgbClr val="000000"/>
            </a:solidFill>
            <a:prstDash val="solid"/>
            <a:headEnd type="arrow" w="med" len="sm"/>
            <a:tailEnd type="arrow" w="med" len="sm"/>
          </a:ln>
        </p:spPr>
        <p:txBody>
          <a:bodyPr/>
          <a:lstStyle/>
          <a:p>
            <a:endParaRPr lang="en-ID"/>
          </a:p>
        </p:txBody>
      </p:sp>
      <p:sp>
        <p:nvSpPr>
          <p:cNvPr id="16" name="TextBox 16"/>
          <p:cNvSpPr txBox="1"/>
          <p:nvPr/>
        </p:nvSpPr>
        <p:spPr>
          <a:xfrm>
            <a:off x="2930090" y="2839611"/>
            <a:ext cx="6420779" cy="534250"/>
          </a:xfrm>
          <a:prstGeom prst="rect">
            <a:avLst/>
          </a:prstGeom>
        </p:spPr>
        <p:txBody>
          <a:bodyPr lIns="0" tIns="0" rIns="0" bIns="0" rtlCol="0" anchor="t">
            <a:spAutoFit/>
          </a:bodyPr>
          <a:lstStyle/>
          <a:p>
            <a:pPr algn="ctr">
              <a:lnSpc>
                <a:spcPts val="4414"/>
              </a:lnSpc>
            </a:pPr>
            <a:r>
              <a:rPr lang="en-US" sz="3153" b="1">
                <a:solidFill>
                  <a:srgbClr val="000000"/>
                </a:solidFill>
                <a:latin typeface="Open Sans 1 Bold"/>
                <a:ea typeface="Open Sans 1 Bold"/>
                <a:cs typeface="Open Sans 1 Bold"/>
                <a:sym typeface="Open Sans 1 Bold"/>
              </a:rPr>
              <a:t>LATENT</a:t>
            </a:r>
          </a:p>
        </p:txBody>
      </p:sp>
      <p:sp>
        <p:nvSpPr>
          <p:cNvPr id="17" name="TextBox 17"/>
          <p:cNvSpPr txBox="1"/>
          <p:nvPr/>
        </p:nvSpPr>
        <p:spPr>
          <a:xfrm>
            <a:off x="2930090" y="5634921"/>
            <a:ext cx="6420779" cy="534250"/>
          </a:xfrm>
          <a:prstGeom prst="rect">
            <a:avLst/>
          </a:prstGeom>
        </p:spPr>
        <p:txBody>
          <a:bodyPr lIns="0" tIns="0" rIns="0" bIns="0" rtlCol="0" anchor="t">
            <a:spAutoFit/>
          </a:bodyPr>
          <a:lstStyle/>
          <a:p>
            <a:pPr algn="ctr">
              <a:lnSpc>
                <a:spcPts val="4414"/>
              </a:lnSpc>
            </a:pPr>
            <a:r>
              <a:rPr lang="en-US" sz="3153" b="1">
                <a:solidFill>
                  <a:srgbClr val="000000"/>
                </a:solidFill>
                <a:latin typeface="Open Sans 1 Bold"/>
                <a:ea typeface="Open Sans 1 Bold"/>
                <a:cs typeface="Open Sans 1 Bold"/>
                <a:sym typeface="Open Sans 1 Bold"/>
              </a:rPr>
              <a:t>APATHETICS</a:t>
            </a:r>
          </a:p>
        </p:txBody>
      </p:sp>
      <p:sp>
        <p:nvSpPr>
          <p:cNvPr id="18" name="TextBox 18"/>
          <p:cNvSpPr txBox="1"/>
          <p:nvPr/>
        </p:nvSpPr>
        <p:spPr>
          <a:xfrm>
            <a:off x="10021483" y="5601099"/>
            <a:ext cx="6420779" cy="534250"/>
          </a:xfrm>
          <a:prstGeom prst="rect">
            <a:avLst/>
          </a:prstGeom>
        </p:spPr>
        <p:txBody>
          <a:bodyPr lIns="0" tIns="0" rIns="0" bIns="0" rtlCol="0" anchor="t">
            <a:spAutoFit/>
          </a:bodyPr>
          <a:lstStyle/>
          <a:p>
            <a:pPr algn="ctr">
              <a:lnSpc>
                <a:spcPts val="4414"/>
              </a:lnSpc>
            </a:pPr>
            <a:r>
              <a:rPr lang="en-US" sz="3153" b="1">
                <a:solidFill>
                  <a:srgbClr val="000000"/>
                </a:solidFill>
                <a:latin typeface="Open Sans 1 Bold"/>
                <a:ea typeface="Open Sans 1 Bold"/>
                <a:cs typeface="Open Sans 1 Bold"/>
                <a:sym typeface="Open Sans 1 Bold"/>
              </a:rPr>
              <a:t>DEFENDER</a:t>
            </a:r>
          </a:p>
        </p:txBody>
      </p:sp>
      <p:sp>
        <p:nvSpPr>
          <p:cNvPr id="19" name="TextBox 19"/>
          <p:cNvSpPr txBox="1"/>
          <p:nvPr/>
        </p:nvSpPr>
        <p:spPr>
          <a:xfrm>
            <a:off x="9954711" y="2839611"/>
            <a:ext cx="6420779" cy="534250"/>
          </a:xfrm>
          <a:prstGeom prst="rect">
            <a:avLst/>
          </a:prstGeom>
        </p:spPr>
        <p:txBody>
          <a:bodyPr lIns="0" tIns="0" rIns="0" bIns="0" rtlCol="0" anchor="t">
            <a:spAutoFit/>
          </a:bodyPr>
          <a:lstStyle/>
          <a:p>
            <a:pPr algn="ctr">
              <a:lnSpc>
                <a:spcPts val="4414"/>
              </a:lnSpc>
            </a:pPr>
            <a:r>
              <a:rPr lang="en-US" sz="3153" b="1">
                <a:solidFill>
                  <a:srgbClr val="000000"/>
                </a:solidFill>
                <a:latin typeface="Open Sans 1 Bold"/>
                <a:ea typeface="Open Sans 1 Bold"/>
                <a:cs typeface="Open Sans 1 Bold"/>
                <a:sym typeface="Open Sans 1 Bold"/>
              </a:rPr>
              <a:t>PROMOTORS</a:t>
            </a:r>
          </a:p>
        </p:txBody>
      </p:sp>
      <p:sp>
        <p:nvSpPr>
          <p:cNvPr id="20" name="TextBox 20"/>
          <p:cNvSpPr txBox="1"/>
          <p:nvPr/>
        </p:nvSpPr>
        <p:spPr>
          <a:xfrm>
            <a:off x="11730525" y="3383386"/>
            <a:ext cx="3327038" cy="881524"/>
          </a:xfrm>
          <a:prstGeom prst="rect">
            <a:avLst/>
          </a:prstGeom>
        </p:spPr>
        <p:txBody>
          <a:bodyPr lIns="0" tIns="0" rIns="0" bIns="0" rtlCol="0" anchor="t">
            <a:spAutoFit/>
          </a:bodyPr>
          <a:lstStyle/>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KABIDLABFOR +++9</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KASUBBID+++9</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KASUBBAGRENMIN+8</a:t>
            </a:r>
          </a:p>
        </p:txBody>
      </p:sp>
      <p:sp>
        <p:nvSpPr>
          <p:cNvPr id="21" name="TextBox 21"/>
          <p:cNvSpPr txBox="1"/>
          <p:nvPr/>
        </p:nvSpPr>
        <p:spPr>
          <a:xfrm>
            <a:off x="11905172" y="6021730"/>
            <a:ext cx="2977744" cy="1472074"/>
          </a:xfrm>
          <a:prstGeom prst="rect">
            <a:avLst/>
          </a:prstGeom>
        </p:spPr>
        <p:txBody>
          <a:bodyPr lIns="0" tIns="0" rIns="0" bIns="0" rtlCol="0" anchor="t">
            <a:spAutoFit/>
          </a:bodyPr>
          <a:lstStyle/>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KAUR SUBBID+++8</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PAUR SUBBID+++8</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BANUM SUBBID+++8</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JAKSA +/-7</a:t>
            </a:r>
          </a:p>
          <a:p>
            <a:pPr marL="360411" lvl="1" indent="-180206" algn="l">
              <a:lnSpc>
                <a:spcPts val="2337"/>
              </a:lnSpc>
              <a:buFont typeface="Arial"/>
              <a:buChar char="•"/>
            </a:pPr>
            <a:r>
              <a:rPr lang="en-US" sz="1669" b="1">
                <a:solidFill>
                  <a:srgbClr val="000000"/>
                </a:solidFill>
                <a:latin typeface="Open Sans 1 Bold"/>
                <a:ea typeface="Open Sans 1 Bold"/>
                <a:cs typeface="Open Sans 1 Bold"/>
                <a:sym typeface="Open Sans 1 Bold"/>
              </a:rPr>
              <a:t>PENYIDIK+/-7</a:t>
            </a:r>
          </a:p>
        </p:txBody>
      </p:sp>
      <p:sp>
        <p:nvSpPr>
          <p:cNvPr id="22" name="Freeform 22"/>
          <p:cNvSpPr/>
          <p:nvPr/>
        </p:nvSpPr>
        <p:spPr>
          <a:xfrm>
            <a:off x="-879282" y="6445327"/>
            <a:ext cx="6403097" cy="4562206"/>
          </a:xfrm>
          <a:custGeom>
            <a:avLst/>
            <a:gdLst/>
            <a:ahLst/>
            <a:cxnLst/>
            <a:rect l="l" t="t" r="r" b="b"/>
            <a:pathLst>
              <a:path w="6403097" h="4562206">
                <a:moveTo>
                  <a:pt x="0" y="0"/>
                </a:moveTo>
                <a:lnTo>
                  <a:pt x="6403097" y="0"/>
                </a:lnTo>
                <a:lnTo>
                  <a:pt x="6403097" y="4562206"/>
                </a:lnTo>
                <a:lnTo>
                  <a:pt x="0" y="4562206"/>
                </a:lnTo>
                <a:lnTo>
                  <a:pt x="0" y="0"/>
                </a:lnTo>
                <a:close/>
              </a:path>
            </a:pathLst>
          </a:custGeom>
          <a:blipFill>
            <a:blip r:embed="rId5">
              <a:alphaModFix amt="82000"/>
            </a:blip>
            <a:stretch>
              <a:fillRect/>
            </a:stretch>
          </a:blipFill>
        </p:spPr>
        <p:txBody>
          <a:bodyPr/>
          <a:lstStyle/>
          <a:p>
            <a:endParaRPr lang="en-ID"/>
          </a:p>
        </p:txBody>
      </p:sp>
      <p:sp>
        <p:nvSpPr>
          <p:cNvPr id="23" name="TextBox 23"/>
          <p:cNvSpPr txBox="1"/>
          <p:nvPr/>
        </p:nvSpPr>
        <p:spPr>
          <a:xfrm>
            <a:off x="2322266" y="522607"/>
            <a:ext cx="15192970" cy="863600"/>
          </a:xfrm>
          <a:prstGeom prst="rect">
            <a:avLst/>
          </a:prstGeom>
        </p:spPr>
        <p:txBody>
          <a:bodyPr lIns="0" tIns="0" rIns="0" bIns="0" rtlCol="0" anchor="t">
            <a:spAutoFit/>
          </a:bodyPr>
          <a:lstStyle/>
          <a:p>
            <a:pPr algn="ctr">
              <a:lnSpc>
                <a:spcPts val="7000"/>
              </a:lnSpc>
              <a:spcBef>
                <a:spcPct val="0"/>
              </a:spcBef>
            </a:pPr>
            <a:r>
              <a:rPr lang="en-US" sz="5000" b="1">
                <a:solidFill>
                  <a:srgbClr val="F7901E"/>
                </a:solidFill>
                <a:latin typeface="Antonio Bold"/>
                <a:ea typeface="Antonio Bold"/>
                <a:cs typeface="Antonio Bold"/>
                <a:sym typeface="Antonio Bold"/>
              </a:rPr>
              <a:t>KUADRAN STAKEHOLDER PASCA IMPLEMENTASI PROYEK PERUBAHAN</a:t>
            </a:r>
          </a:p>
        </p:txBody>
      </p:sp>
      <p:sp>
        <p:nvSpPr>
          <p:cNvPr id="24" name="TextBox 24"/>
          <p:cNvSpPr txBox="1"/>
          <p:nvPr/>
        </p:nvSpPr>
        <p:spPr>
          <a:xfrm>
            <a:off x="8458760" y="2233620"/>
            <a:ext cx="2454831"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Inter"/>
                <a:ea typeface="Inter"/>
                <a:cs typeface="Inter"/>
                <a:sym typeface="Inter"/>
              </a:rPr>
              <a:t>Pengaruh Tinggi</a:t>
            </a:r>
          </a:p>
        </p:txBody>
      </p:sp>
      <p:sp>
        <p:nvSpPr>
          <p:cNvPr id="25" name="TextBox 25"/>
          <p:cNvSpPr txBox="1"/>
          <p:nvPr/>
        </p:nvSpPr>
        <p:spPr>
          <a:xfrm>
            <a:off x="8353688" y="8131120"/>
            <a:ext cx="2664976"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Inter"/>
                <a:ea typeface="Inter"/>
                <a:cs typeface="Inter"/>
                <a:sym typeface="Inter"/>
              </a:rPr>
              <a:t>Pengaruh Rendah</a:t>
            </a:r>
          </a:p>
        </p:txBody>
      </p:sp>
      <p:sp>
        <p:nvSpPr>
          <p:cNvPr id="26" name="TextBox 26"/>
          <p:cNvSpPr txBox="1"/>
          <p:nvPr/>
        </p:nvSpPr>
        <p:spPr>
          <a:xfrm>
            <a:off x="16282950" y="5043872"/>
            <a:ext cx="1551563" cy="698500"/>
          </a:xfrm>
          <a:prstGeom prst="rect">
            <a:avLst/>
          </a:prstGeom>
        </p:spPr>
        <p:txBody>
          <a:bodyPr lIns="0" tIns="0" rIns="0" bIns="0" rtlCol="0" anchor="t">
            <a:spAutoFit/>
          </a:bodyPr>
          <a:lstStyle/>
          <a:p>
            <a:pPr algn="ctr">
              <a:lnSpc>
                <a:spcPts val="2749"/>
              </a:lnSpc>
            </a:pPr>
            <a:r>
              <a:rPr lang="en-US" sz="2499">
                <a:solidFill>
                  <a:srgbClr val="000000"/>
                </a:solidFill>
                <a:latin typeface="Inter"/>
                <a:ea typeface="Inter"/>
                <a:cs typeface="Inter"/>
                <a:sym typeface="Inter"/>
              </a:rPr>
              <a:t>Peran tinggi</a:t>
            </a:r>
          </a:p>
        </p:txBody>
      </p:sp>
      <p:grpSp>
        <p:nvGrpSpPr>
          <p:cNvPr id="27" name="Group 27"/>
          <p:cNvGrpSpPr/>
          <p:nvPr/>
        </p:nvGrpSpPr>
        <p:grpSpPr>
          <a:xfrm>
            <a:off x="103134" y="45302"/>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5762880" y="4257569"/>
            <a:ext cx="12963814" cy="6498112"/>
          </a:xfrm>
          <a:custGeom>
            <a:avLst/>
            <a:gdLst/>
            <a:ahLst/>
            <a:cxnLst/>
            <a:rect l="l" t="t" r="r" b="b"/>
            <a:pathLst>
              <a:path w="12963814" h="6498112">
                <a:moveTo>
                  <a:pt x="0" y="0"/>
                </a:moveTo>
                <a:lnTo>
                  <a:pt x="12963814" y="0"/>
                </a:lnTo>
                <a:lnTo>
                  <a:pt x="12963814" y="6498112"/>
                </a:lnTo>
                <a:lnTo>
                  <a:pt x="0" y="6498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212286" y="745222"/>
            <a:ext cx="9106791" cy="9779105"/>
          </a:xfrm>
          <a:custGeom>
            <a:avLst/>
            <a:gdLst/>
            <a:ahLst/>
            <a:cxnLst/>
            <a:rect l="l" t="t" r="r" b="b"/>
            <a:pathLst>
              <a:path w="9106791" h="9779105">
                <a:moveTo>
                  <a:pt x="0" y="0"/>
                </a:moveTo>
                <a:lnTo>
                  <a:pt x="9106791" y="0"/>
                </a:lnTo>
                <a:lnTo>
                  <a:pt x="9106791" y="9779105"/>
                </a:lnTo>
                <a:lnTo>
                  <a:pt x="0" y="97791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5" name="Group 5"/>
          <p:cNvGrpSpPr/>
          <p:nvPr/>
        </p:nvGrpSpPr>
        <p:grpSpPr>
          <a:xfrm rot="5400000">
            <a:off x="-3577146" y="2288797"/>
            <a:ext cx="7578864" cy="734196"/>
            <a:chOff x="0" y="0"/>
            <a:chExt cx="5076718" cy="491803"/>
          </a:xfrm>
        </p:grpSpPr>
        <p:sp>
          <p:nvSpPr>
            <p:cNvPr id="6" name="Freeform 6"/>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7" name="TextBox 7"/>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2311563" y="7998971"/>
            <a:ext cx="5047699" cy="734196"/>
            <a:chOff x="0" y="0"/>
            <a:chExt cx="3381212" cy="491803"/>
          </a:xfrm>
        </p:grpSpPr>
        <p:sp>
          <p:nvSpPr>
            <p:cNvPr id="9" name="Freeform 9"/>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10" name="TextBox 10"/>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062331" y="109154"/>
            <a:ext cx="4674110" cy="4148415"/>
          </a:xfrm>
          <a:custGeom>
            <a:avLst/>
            <a:gdLst/>
            <a:ahLst/>
            <a:cxnLst/>
            <a:rect l="l" t="t" r="r" b="b"/>
            <a:pathLst>
              <a:path w="4674110" h="4148415">
                <a:moveTo>
                  <a:pt x="0" y="0"/>
                </a:moveTo>
                <a:lnTo>
                  <a:pt x="4674110" y="0"/>
                </a:lnTo>
                <a:lnTo>
                  <a:pt x="4674110" y="4148415"/>
                </a:lnTo>
                <a:lnTo>
                  <a:pt x="0" y="4148415"/>
                </a:lnTo>
                <a:lnTo>
                  <a:pt x="0" y="0"/>
                </a:lnTo>
                <a:close/>
              </a:path>
            </a:pathLst>
          </a:custGeom>
          <a:blipFill>
            <a:blip r:embed="rId7"/>
            <a:stretch>
              <a:fillRect/>
            </a:stretch>
          </a:blipFill>
        </p:spPr>
        <p:txBody>
          <a:bodyPr/>
          <a:lstStyle/>
          <a:p>
            <a:endParaRPr lang="en-ID"/>
          </a:p>
        </p:txBody>
      </p:sp>
      <p:grpSp>
        <p:nvGrpSpPr>
          <p:cNvPr id="12" name="Group 12"/>
          <p:cNvGrpSpPr/>
          <p:nvPr/>
        </p:nvGrpSpPr>
        <p:grpSpPr>
          <a:xfrm>
            <a:off x="1480224" y="425206"/>
            <a:ext cx="4282656" cy="4980283"/>
            <a:chOff x="0" y="0"/>
            <a:chExt cx="5710208" cy="6640377"/>
          </a:xfrm>
        </p:grpSpPr>
        <p:sp>
          <p:nvSpPr>
            <p:cNvPr id="13" name="Freeform 13"/>
            <p:cNvSpPr/>
            <p:nvPr/>
          </p:nvSpPr>
          <p:spPr>
            <a:xfrm>
              <a:off x="0" y="0"/>
              <a:ext cx="5710208" cy="6640377"/>
            </a:xfrm>
            <a:custGeom>
              <a:avLst/>
              <a:gdLst/>
              <a:ahLst/>
              <a:cxnLst/>
              <a:rect l="l" t="t" r="r" b="b"/>
              <a:pathLst>
                <a:path w="5710208" h="6640377">
                  <a:moveTo>
                    <a:pt x="0" y="0"/>
                  </a:moveTo>
                  <a:lnTo>
                    <a:pt x="5710208" y="0"/>
                  </a:lnTo>
                  <a:lnTo>
                    <a:pt x="5710208" y="6640377"/>
                  </a:lnTo>
                  <a:lnTo>
                    <a:pt x="0" y="6640377"/>
                  </a:lnTo>
                  <a:lnTo>
                    <a:pt x="0" y="0"/>
                  </a:lnTo>
                  <a:close/>
                </a:path>
              </a:pathLst>
            </a:custGeom>
            <a:blipFill>
              <a:blip r:embed="rId8"/>
              <a:stretch>
                <a:fillRect/>
              </a:stretch>
            </a:blipFill>
          </p:spPr>
          <p:txBody>
            <a:bodyPr/>
            <a:lstStyle/>
            <a:p>
              <a:endParaRPr lang="en-ID"/>
            </a:p>
          </p:txBody>
        </p:sp>
        <p:sp>
          <p:nvSpPr>
            <p:cNvPr id="14" name="TextBox 14"/>
            <p:cNvSpPr txBox="1"/>
            <p:nvPr/>
          </p:nvSpPr>
          <p:spPr>
            <a:xfrm>
              <a:off x="522908" y="5261788"/>
              <a:ext cx="4664392" cy="547159"/>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Inter Bold"/>
                  <a:ea typeface="Inter Bold"/>
                  <a:cs typeface="Inter Bold"/>
                  <a:sym typeface="Inter Bold"/>
                </a:rPr>
                <a:t>WAKAPOLDA JATENG</a:t>
              </a:r>
            </a:p>
          </p:txBody>
        </p:sp>
      </p:grpSp>
      <p:grpSp>
        <p:nvGrpSpPr>
          <p:cNvPr id="15" name="Group 15"/>
          <p:cNvGrpSpPr/>
          <p:nvPr/>
        </p:nvGrpSpPr>
        <p:grpSpPr>
          <a:xfrm>
            <a:off x="7778109" y="425206"/>
            <a:ext cx="4282656" cy="4980283"/>
            <a:chOff x="0" y="0"/>
            <a:chExt cx="5710208" cy="6640377"/>
          </a:xfrm>
        </p:grpSpPr>
        <p:sp>
          <p:nvSpPr>
            <p:cNvPr id="16" name="Freeform 16"/>
            <p:cNvSpPr/>
            <p:nvPr/>
          </p:nvSpPr>
          <p:spPr>
            <a:xfrm>
              <a:off x="0" y="0"/>
              <a:ext cx="5710208" cy="6640377"/>
            </a:xfrm>
            <a:custGeom>
              <a:avLst/>
              <a:gdLst/>
              <a:ahLst/>
              <a:cxnLst/>
              <a:rect l="l" t="t" r="r" b="b"/>
              <a:pathLst>
                <a:path w="5710208" h="6640377">
                  <a:moveTo>
                    <a:pt x="0" y="0"/>
                  </a:moveTo>
                  <a:lnTo>
                    <a:pt x="5710208" y="0"/>
                  </a:lnTo>
                  <a:lnTo>
                    <a:pt x="5710208" y="6640377"/>
                  </a:lnTo>
                  <a:lnTo>
                    <a:pt x="0" y="6640377"/>
                  </a:lnTo>
                  <a:lnTo>
                    <a:pt x="0" y="0"/>
                  </a:lnTo>
                  <a:close/>
                </a:path>
              </a:pathLst>
            </a:custGeom>
            <a:blipFill>
              <a:blip r:embed="rId9"/>
              <a:stretch>
                <a:fillRect/>
              </a:stretch>
            </a:blipFill>
          </p:spPr>
          <p:txBody>
            <a:bodyPr/>
            <a:lstStyle/>
            <a:p>
              <a:endParaRPr lang="en-ID"/>
            </a:p>
          </p:txBody>
        </p:sp>
        <p:sp>
          <p:nvSpPr>
            <p:cNvPr id="17" name="TextBox 17"/>
            <p:cNvSpPr txBox="1"/>
            <p:nvPr/>
          </p:nvSpPr>
          <p:spPr>
            <a:xfrm>
              <a:off x="113159" y="5291243"/>
              <a:ext cx="5597049" cy="418254"/>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Inter Bold"/>
                  <a:ea typeface="Inter Bold"/>
                  <a:cs typeface="Inter Bold"/>
                  <a:sym typeface="Inter Bold"/>
                </a:rPr>
                <a:t>KABIDLABFOR POLDA JATENG</a:t>
              </a:r>
            </a:p>
          </p:txBody>
        </p:sp>
      </p:grpSp>
      <p:grpSp>
        <p:nvGrpSpPr>
          <p:cNvPr id="18" name="Group 18"/>
          <p:cNvGrpSpPr/>
          <p:nvPr/>
        </p:nvGrpSpPr>
        <p:grpSpPr>
          <a:xfrm>
            <a:off x="1480224" y="5842220"/>
            <a:ext cx="4282656" cy="4722012"/>
            <a:chOff x="0" y="0"/>
            <a:chExt cx="5710208" cy="6296016"/>
          </a:xfrm>
        </p:grpSpPr>
        <p:sp>
          <p:nvSpPr>
            <p:cNvPr id="19" name="Freeform 19"/>
            <p:cNvSpPr/>
            <p:nvPr/>
          </p:nvSpPr>
          <p:spPr>
            <a:xfrm>
              <a:off x="0" y="0"/>
              <a:ext cx="5710208" cy="6296016"/>
            </a:xfrm>
            <a:custGeom>
              <a:avLst/>
              <a:gdLst/>
              <a:ahLst/>
              <a:cxnLst/>
              <a:rect l="l" t="t" r="r" b="b"/>
              <a:pathLst>
                <a:path w="5710208" h="6296016">
                  <a:moveTo>
                    <a:pt x="0" y="0"/>
                  </a:moveTo>
                  <a:lnTo>
                    <a:pt x="5710208" y="0"/>
                  </a:lnTo>
                  <a:lnTo>
                    <a:pt x="5710208" y="6296016"/>
                  </a:lnTo>
                  <a:lnTo>
                    <a:pt x="0" y="6296016"/>
                  </a:lnTo>
                  <a:lnTo>
                    <a:pt x="0" y="0"/>
                  </a:lnTo>
                  <a:close/>
                </a:path>
              </a:pathLst>
            </a:custGeom>
            <a:blipFill>
              <a:blip r:embed="rId10"/>
              <a:stretch>
                <a:fillRect t="-2632" b="-2632"/>
              </a:stretch>
            </a:blipFill>
          </p:spPr>
          <p:txBody>
            <a:bodyPr/>
            <a:lstStyle/>
            <a:p>
              <a:endParaRPr lang="en-ID"/>
            </a:p>
          </p:txBody>
        </p:sp>
        <p:sp>
          <p:nvSpPr>
            <p:cNvPr id="20" name="TextBox 20"/>
            <p:cNvSpPr txBox="1"/>
            <p:nvPr/>
          </p:nvSpPr>
          <p:spPr>
            <a:xfrm>
              <a:off x="0" y="5168044"/>
              <a:ext cx="5597049" cy="449792"/>
            </a:xfrm>
            <a:prstGeom prst="rect">
              <a:avLst/>
            </a:prstGeom>
          </p:spPr>
          <p:txBody>
            <a:bodyPr lIns="0" tIns="0" rIns="0" bIns="0" rtlCol="0" anchor="t">
              <a:spAutoFit/>
            </a:bodyPr>
            <a:lstStyle/>
            <a:p>
              <a:pPr algn="ctr">
                <a:lnSpc>
                  <a:spcPts val="2800"/>
                </a:lnSpc>
                <a:spcBef>
                  <a:spcPct val="0"/>
                </a:spcBef>
              </a:pPr>
              <a:r>
                <a:rPr lang="en-US" sz="2000" b="1">
                  <a:solidFill>
                    <a:srgbClr val="000000"/>
                  </a:solidFill>
                  <a:latin typeface="Inter Bold"/>
                  <a:ea typeface="Inter Bold"/>
                  <a:cs typeface="Inter Bold"/>
                  <a:sym typeface="Inter Bold"/>
                </a:rPr>
                <a:t>KABAGBINOPSNAL JATENG</a:t>
              </a:r>
            </a:p>
          </p:txBody>
        </p:sp>
      </p:grpSp>
      <p:grpSp>
        <p:nvGrpSpPr>
          <p:cNvPr id="21" name="Group 21"/>
          <p:cNvGrpSpPr/>
          <p:nvPr/>
        </p:nvGrpSpPr>
        <p:grpSpPr>
          <a:xfrm>
            <a:off x="7831258" y="5746496"/>
            <a:ext cx="4229507" cy="4913461"/>
            <a:chOff x="0" y="0"/>
            <a:chExt cx="5639343" cy="6551281"/>
          </a:xfrm>
        </p:grpSpPr>
        <p:grpSp>
          <p:nvGrpSpPr>
            <p:cNvPr id="22" name="Group 22"/>
            <p:cNvGrpSpPr>
              <a:grpSpLocks noChangeAspect="1"/>
            </p:cNvGrpSpPr>
            <p:nvPr/>
          </p:nvGrpSpPr>
          <p:grpSpPr>
            <a:xfrm>
              <a:off x="0" y="0"/>
              <a:ext cx="5639343" cy="6551281"/>
              <a:chOff x="0" y="0"/>
              <a:chExt cx="5466080" cy="6350000"/>
            </a:xfrm>
          </p:grpSpPr>
          <p:sp>
            <p:nvSpPr>
              <p:cNvPr id="23" name="Freeform 2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ID"/>
              </a:p>
            </p:txBody>
          </p:sp>
          <p:sp>
            <p:nvSpPr>
              <p:cNvPr id="24" name="Freeform 2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25243" t="-5519" r="-16605"/>
                </a:stretch>
              </a:blipFill>
            </p:spPr>
            <p:txBody>
              <a:bodyPr/>
              <a:lstStyle/>
              <a:p>
                <a:endParaRPr lang="en-ID"/>
              </a:p>
            </p:txBody>
          </p:sp>
          <p:sp>
            <p:nvSpPr>
              <p:cNvPr id="25" name="Freeform 2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ID"/>
              </a:p>
            </p:txBody>
          </p:sp>
          <p:sp>
            <p:nvSpPr>
              <p:cNvPr id="26" name="Freeform 2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ID"/>
              </a:p>
            </p:txBody>
          </p:sp>
        </p:grpSp>
        <p:sp>
          <p:nvSpPr>
            <p:cNvPr id="27" name="TextBox 27"/>
            <p:cNvSpPr txBox="1"/>
            <p:nvPr/>
          </p:nvSpPr>
          <p:spPr>
            <a:xfrm>
              <a:off x="198728" y="5094694"/>
              <a:ext cx="5241887" cy="414747"/>
            </a:xfrm>
            <a:prstGeom prst="rect">
              <a:avLst/>
            </a:prstGeom>
          </p:spPr>
          <p:txBody>
            <a:bodyPr lIns="0" tIns="0" rIns="0" bIns="0" rtlCol="0" anchor="t">
              <a:spAutoFit/>
            </a:bodyPr>
            <a:lstStyle/>
            <a:p>
              <a:pPr algn="ctr">
                <a:lnSpc>
                  <a:spcPts val="2622"/>
                </a:lnSpc>
                <a:spcBef>
                  <a:spcPct val="0"/>
                </a:spcBef>
              </a:pPr>
              <a:r>
                <a:rPr lang="en-US" sz="1873" b="1">
                  <a:solidFill>
                    <a:srgbClr val="000000"/>
                  </a:solidFill>
                  <a:latin typeface="Inter Bold"/>
                  <a:ea typeface="Inter Bold"/>
                  <a:cs typeface="Inter Bold"/>
                  <a:sym typeface="Inter Bold"/>
                </a:rPr>
                <a:t>KAPOLRESTA YOGYAKARTA</a:t>
              </a:r>
            </a:p>
          </p:txBody>
        </p:sp>
      </p:grpSp>
      <p:grpSp>
        <p:nvGrpSpPr>
          <p:cNvPr id="28" name="Group 28"/>
          <p:cNvGrpSpPr/>
          <p:nvPr/>
        </p:nvGrpSpPr>
        <p:grpSpPr>
          <a:xfrm>
            <a:off x="103134" y="45302"/>
            <a:ext cx="4816586" cy="764030"/>
            <a:chOff x="0" y="0"/>
            <a:chExt cx="6422115" cy="1018707"/>
          </a:xfrm>
        </p:grpSpPr>
        <p:sp>
          <p:nvSpPr>
            <p:cNvPr id="29" name="Freeform 29"/>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2"/>
              <a:stretch>
                <a:fillRect/>
              </a:stretch>
            </a:blipFill>
          </p:spPr>
          <p:txBody>
            <a:bodyPr/>
            <a:lstStyle/>
            <a:p>
              <a:endParaRPr lang="en-ID"/>
            </a:p>
          </p:txBody>
        </p:sp>
        <p:sp>
          <p:nvSpPr>
            <p:cNvPr id="30" name="TextBox 30"/>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8244" y="0"/>
            <a:ext cx="15589756" cy="10287000"/>
            <a:chOff x="0" y="0"/>
            <a:chExt cx="4105944" cy="2709333"/>
          </a:xfrm>
        </p:grpSpPr>
        <p:sp>
          <p:nvSpPr>
            <p:cNvPr id="3" name="Freeform 3"/>
            <p:cNvSpPr/>
            <p:nvPr/>
          </p:nvSpPr>
          <p:spPr>
            <a:xfrm>
              <a:off x="0" y="0"/>
              <a:ext cx="4105944" cy="2709333"/>
            </a:xfrm>
            <a:custGeom>
              <a:avLst/>
              <a:gdLst/>
              <a:ahLst/>
              <a:cxnLst/>
              <a:rect l="l" t="t" r="r" b="b"/>
              <a:pathLst>
                <a:path w="4105944" h="2709333">
                  <a:moveTo>
                    <a:pt x="0" y="0"/>
                  </a:moveTo>
                  <a:lnTo>
                    <a:pt x="4105944" y="0"/>
                  </a:lnTo>
                  <a:lnTo>
                    <a:pt x="4105944" y="2709333"/>
                  </a:lnTo>
                  <a:lnTo>
                    <a:pt x="0" y="2709333"/>
                  </a:lnTo>
                  <a:close/>
                </a:path>
              </a:pathLst>
            </a:custGeom>
            <a:solidFill>
              <a:srgbClr val="17726D"/>
            </a:solidFill>
          </p:spPr>
          <p:txBody>
            <a:bodyPr/>
            <a:lstStyle/>
            <a:p>
              <a:endParaRPr lang="en-ID"/>
            </a:p>
          </p:txBody>
        </p:sp>
        <p:sp>
          <p:nvSpPr>
            <p:cNvPr id="4" name="TextBox 4"/>
            <p:cNvSpPr txBox="1"/>
            <p:nvPr/>
          </p:nvSpPr>
          <p:spPr>
            <a:xfrm>
              <a:off x="0" y="-47625"/>
              <a:ext cx="4105944" cy="2756958"/>
            </a:xfrm>
            <a:prstGeom prst="rect">
              <a:avLst/>
            </a:prstGeom>
          </p:spPr>
          <p:txBody>
            <a:bodyPr lIns="50800" tIns="50800" rIns="50800" bIns="50800" rtlCol="0" anchor="ctr"/>
            <a:lstStyle/>
            <a:p>
              <a:pPr algn="ctr">
                <a:lnSpc>
                  <a:spcPts val="2479"/>
                </a:lnSpc>
              </a:pPr>
              <a:endParaRPr/>
            </a:p>
          </p:txBody>
        </p:sp>
      </p:grpSp>
      <p:grpSp>
        <p:nvGrpSpPr>
          <p:cNvPr id="5" name="Group 5"/>
          <p:cNvGrpSpPr>
            <a:grpSpLocks noChangeAspect="1"/>
          </p:cNvGrpSpPr>
          <p:nvPr/>
        </p:nvGrpSpPr>
        <p:grpSpPr>
          <a:xfrm>
            <a:off x="15515565" y="1034709"/>
            <a:ext cx="5288902" cy="8419069"/>
            <a:chOff x="0" y="0"/>
            <a:chExt cx="8089900" cy="12877800"/>
          </a:xfrm>
        </p:grpSpPr>
        <p:sp>
          <p:nvSpPr>
            <p:cNvPr id="6" name="Freeform 6"/>
            <p:cNvSpPr/>
            <p:nvPr/>
          </p:nvSpPr>
          <p:spPr>
            <a:xfrm>
              <a:off x="431800" y="260350"/>
              <a:ext cx="7533639" cy="4434840"/>
            </a:xfrm>
            <a:custGeom>
              <a:avLst/>
              <a:gdLst/>
              <a:ahLst/>
              <a:cxnLst/>
              <a:rect l="l" t="t" r="r" b="b"/>
              <a:pathLst>
                <a:path w="7533639" h="4434840">
                  <a:moveTo>
                    <a:pt x="7484110" y="4419600"/>
                  </a:moveTo>
                  <a:cubicBezTo>
                    <a:pt x="7484110" y="4419600"/>
                    <a:pt x="4975860" y="4404360"/>
                    <a:pt x="3801110" y="4419600"/>
                  </a:cubicBezTo>
                  <a:cubicBezTo>
                    <a:pt x="2626360" y="4434840"/>
                    <a:pt x="1087120" y="4419600"/>
                    <a:pt x="1087120" y="4419600"/>
                  </a:cubicBezTo>
                  <a:lnTo>
                    <a:pt x="49530" y="4419600"/>
                  </a:lnTo>
                  <a:cubicBezTo>
                    <a:pt x="49530" y="4419600"/>
                    <a:pt x="0" y="2293620"/>
                    <a:pt x="49530" y="1910080"/>
                  </a:cubicBezTo>
                  <a:cubicBezTo>
                    <a:pt x="99060" y="1526540"/>
                    <a:pt x="49530" y="13970"/>
                    <a:pt x="49530" y="13970"/>
                  </a:cubicBezTo>
                  <a:lnTo>
                    <a:pt x="2401570" y="13970"/>
                  </a:lnTo>
                  <a:cubicBezTo>
                    <a:pt x="3977640" y="13970"/>
                    <a:pt x="4546600" y="0"/>
                    <a:pt x="5816600" y="13970"/>
                  </a:cubicBezTo>
                  <a:cubicBezTo>
                    <a:pt x="7086600" y="27940"/>
                    <a:pt x="7485380" y="13970"/>
                    <a:pt x="7485380" y="13970"/>
                  </a:cubicBezTo>
                  <a:cubicBezTo>
                    <a:pt x="7485380" y="13970"/>
                    <a:pt x="7490461" y="906780"/>
                    <a:pt x="7512050" y="1253490"/>
                  </a:cubicBezTo>
                  <a:cubicBezTo>
                    <a:pt x="7533639" y="1600200"/>
                    <a:pt x="7485380" y="3834130"/>
                    <a:pt x="7485380" y="3834130"/>
                  </a:cubicBezTo>
                  <a:lnTo>
                    <a:pt x="7485380" y="4419600"/>
                  </a:lnTo>
                  <a:lnTo>
                    <a:pt x="7484110" y="4419600"/>
                  </a:lnTo>
                  <a:close/>
                </a:path>
              </a:pathLst>
            </a:custGeom>
            <a:blipFill>
              <a:blip r:embed="rId2"/>
              <a:stretch>
                <a:fillRect t="-15156" b="-15156"/>
              </a:stretch>
            </a:blipFill>
          </p:spPr>
          <p:txBody>
            <a:bodyPr/>
            <a:lstStyle/>
            <a:p>
              <a:endParaRPr lang="en-ID"/>
            </a:p>
          </p:txBody>
        </p:sp>
        <p:sp>
          <p:nvSpPr>
            <p:cNvPr id="7" name="Freeform 7"/>
            <p:cNvSpPr/>
            <p:nvPr/>
          </p:nvSpPr>
          <p:spPr>
            <a:xfrm>
              <a:off x="271780" y="3496310"/>
              <a:ext cx="7589520" cy="6064250"/>
            </a:xfrm>
            <a:custGeom>
              <a:avLst/>
              <a:gdLst/>
              <a:ahLst/>
              <a:cxnLst/>
              <a:rect l="l" t="t" r="r" b="b"/>
              <a:pathLst>
                <a:path w="7589520" h="6064250">
                  <a:moveTo>
                    <a:pt x="7484110" y="6064250"/>
                  </a:moveTo>
                  <a:cubicBezTo>
                    <a:pt x="7484110" y="6064250"/>
                    <a:pt x="4961890" y="6002020"/>
                    <a:pt x="3782060" y="5999480"/>
                  </a:cubicBezTo>
                  <a:cubicBezTo>
                    <a:pt x="2602230" y="5996941"/>
                    <a:pt x="1052830" y="5952490"/>
                    <a:pt x="1052830" y="5952490"/>
                  </a:cubicBezTo>
                  <a:lnTo>
                    <a:pt x="7620" y="5934710"/>
                  </a:lnTo>
                  <a:cubicBezTo>
                    <a:pt x="7620" y="5934710"/>
                    <a:pt x="0" y="3542029"/>
                    <a:pt x="57150" y="3110229"/>
                  </a:cubicBezTo>
                  <a:cubicBezTo>
                    <a:pt x="114300" y="2678429"/>
                    <a:pt x="93980" y="976629"/>
                    <a:pt x="93980" y="976629"/>
                  </a:cubicBezTo>
                  <a:cubicBezTo>
                    <a:pt x="93980" y="976629"/>
                    <a:pt x="701040" y="1243329"/>
                    <a:pt x="2277110" y="1083309"/>
                  </a:cubicBezTo>
                  <a:cubicBezTo>
                    <a:pt x="3135630" y="995680"/>
                    <a:pt x="3868420" y="690880"/>
                    <a:pt x="4465320" y="681990"/>
                  </a:cubicBezTo>
                  <a:cubicBezTo>
                    <a:pt x="4706620" y="678180"/>
                    <a:pt x="4979670" y="838200"/>
                    <a:pt x="5278120" y="674370"/>
                  </a:cubicBezTo>
                  <a:cubicBezTo>
                    <a:pt x="5474970" y="566420"/>
                    <a:pt x="5690870" y="405130"/>
                    <a:pt x="5844540" y="330200"/>
                  </a:cubicBezTo>
                  <a:cubicBezTo>
                    <a:pt x="5900420" y="304800"/>
                    <a:pt x="5962650" y="294640"/>
                    <a:pt x="6023610" y="299720"/>
                  </a:cubicBezTo>
                  <a:cubicBezTo>
                    <a:pt x="6070600" y="280670"/>
                    <a:pt x="6212840" y="191770"/>
                    <a:pt x="6283960" y="182880"/>
                  </a:cubicBezTo>
                  <a:cubicBezTo>
                    <a:pt x="6350000" y="175260"/>
                    <a:pt x="7588250" y="0"/>
                    <a:pt x="7588250" y="0"/>
                  </a:cubicBezTo>
                  <a:cubicBezTo>
                    <a:pt x="7588250" y="0"/>
                    <a:pt x="7556500" y="2112010"/>
                    <a:pt x="7573010" y="2503170"/>
                  </a:cubicBezTo>
                  <a:cubicBezTo>
                    <a:pt x="7589520" y="2894330"/>
                    <a:pt x="7495540" y="5406390"/>
                    <a:pt x="7495540" y="5406390"/>
                  </a:cubicBezTo>
                  <a:lnTo>
                    <a:pt x="7484110" y="6064250"/>
                  </a:lnTo>
                  <a:close/>
                </a:path>
              </a:pathLst>
            </a:custGeom>
            <a:blipFill>
              <a:blip r:embed="rId3"/>
              <a:stretch>
                <a:fillRect l="-20064"/>
              </a:stretch>
            </a:blipFill>
          </p:spPr>
          <p:txBody>
            <a:bodyPr/>
            <a:lstStyle/>
            <a:p>
              <a:endParaRPr lang="en-ID"/>
            </a:p>
          </p:txBody>
        </p:sp>
        <p:sp>
          <p:nvSpPr>
            <p:cNvPr id="8" name="Freeform 8"/>
            <p:cNvSpPr/>
            <p:nvPr/>
          </p:nvSpPr>
          <p:spPr>
            <a:xfrm>
              <a:off x="501650" y="7593331"/>
              <a:ext cx="7567930" cy="5038090"/>
            </a:xfrm>
            <a:custGeom>
              <a:avLst/>
              <a:gdLst/>
              <a:ahLst/>
              <a:cxnLst/>
              <a:rect l="l" t="t" r="r" b="b"/>
              <a:pathLst>
                <a:path w="7567930" h="5038090">
                  <a:moveTo>
                    <a:pt x="85090" y="1249679"/>
                  </a:moveTo>
                  <a:cubicBezTo>
                    <a:pt x="85090" y="1249679"/>
                    <a:pt x="2078990" y="1145539"/>
                    <a:pt x="3616960" y="1036319"/>
                  </a:cubicBezTo>
                  <a:cubicBezTo>
                    <a:pt x="3681730" y="1031239"/>
                    <a:pt x="3776980" y="913129"/>
                    <a:pt x="3840480" y="908049"/>
                  </a:cubicBezTo>
                  <a:cubicBezTo>
                    <a:pt x="4370070" y="873759"/>
                    <a:pt x="4781550" y="810259"/>
                    <a:pt x="5074920" y="748030"/>
                  </a:cubicBezTo>
                  <a:cubicBezTo>
                    <a:pt x="6032501" y="546099"/>
                    <a:pt x="6893561" y="130810"/>
                    <a:pt x="6893561" y="130810"/>
                  </a:cubicBezTo>
                  <a:lnTo>
                    <a:pt x="7491730" y="0"/>
                  </a:lnTo>
                  <a:cubicBezTo>
                    <a:pt x="7491730" y="0"/>
                    <a:pt x="7567930" y="2391410"/>
                    <a:pt x="7522211" y="2824480"/>
                  </a:cubicBezTo>
                  <a:cubicBezTo>
                    <a:pt x="7476491" y="3257549"/>
                    <a:pt x="7545070" y="4958080"/>
                    <a:pt x="7545070" y="4958080"/>
                  </a:cubicBezTo>
                  <a:lnTo>
                    <a:pt x="5180330" y="4983480"/>
                  </a:lnTo>
                  <a:cubicBezTo>
                    <a:pt x="3595370" y="4999989"/>
                    <a:pt x="3023870" y="5022849"/>
                    <a:pt x="1746250" y="5020310"/>
                  </a:cubicBezTo>
                  <a:cubicBezTo>
                    <a:pt x="468630" y="5017771"/>
                    <a:pt x="68580" y="5038090"/>
                    <a:pt x="68580" y="5038090"/>
                  </a:cubicBezTo>
                  <a:cubicBezTo>
                    <a:pt x="68580" y="5038090"/>
                    <a:pt x="53340" y="4033521"/>
                    <a:pt x="26670" y="3643630"/>
                  </a:cubicBezTo>
                  <a:cubicBezTo>
                    <a:pt x="0" y="3253740"/>
                    <a:pt x="63500" y="1398269"/>
                    <a:pt x="63500" y="1398269"/>
                  </a:cubicBezTo>
                  <a:lnTo>
                    <a:pt x="85090" y="1249679"/>
                  </a:lnTo>
                  <a:close/>
                </a:path>
              </a:pathLst>
            </a:custGeom>
            <a:blipFill>
              <a:blip r:embed="rId4"/>
              <a:stretch>
                <a:fillRect l="-24584" t="-20159" b="-3816"/>
              </a:stretch>
            </a:blipFill>
          </p:spPr>
          <p:txBody>
            <a:bodyPr/>
            <a:lstStyle/>
            <a:p>
              <a:endParaRPr lang="en-ID"/>
            </a:p>
          </p:txBody>
        </p:sp>
        <p:sp>
          <p:nvSpPr>
            <p:cNvPr id="9" name="Freeform 9"/>
            <p:cNvSpPr/>
            <p:nvPr/>
          </p:nvSpPr>
          <p:spPr>
            <a:xfrm>
              <a:off x="67310" y="3632200"/>
              <a:ext cx="7947660" cy="5035550"/>
            </a:xfrm>
            <a:custGeom>
              <a:avLst/>
              <a:gdLst/>
              <a:ahLst/>
              <a:cxnLst/>
              <a:rect l="l" t="t" r="r" b="b"/>
              <a:pathLst>
                <a:path w="7947660" h="5035550">
                  <a:moveTo>
                    <a:pt x="7947660" y="5035550"/>
                  </a:moveTo>
                  <a:lnTo>
                    <a:pt x="0" y="5035550"/>
                  </a:lnTo>
                  <a:lnTo>
                    <a:pt x="0" y="0"/>
                  </a:lnTo>
                  <a:lnTo>
                    <a:pt x="7947660" y="0"/>
                  </a:lnTo>
                  <a:lnTo>
                    <a:pt x="7947660" y="5035550"/>
                  </a:lnTo>
                  <a:close/>
                </a:path>
              </a:pathLst>
            </a:custGeom>
            <a:blipFill>
              <a:blip r:embed="rId5"/>
              <a:stretch>
                <a:fillRect l="-53" r="-53"/>
              </a:stretch>
            </a:blipFill>
          </p:spPr>
          <p:txBody>
            <a:bodyPr/>
            <a:lstStyle/>
            <a:p>
              <a:endParaRPr lang="en-ID"/>
            </a:p>
          </p:txBody>
        </p:sp>
      </p:grpSp>
      <p:grpSp>
        <p:nvGrpSpPr>
          <p:cNvPr id="10" name="Group 10"/>
          <p:cNvGrpSpPr/>
          <p:nvPr/>
        </p:nvGrpSpPr>
        <p:grpSpPr>
          <a:xfrm>
            <a:off x="6028435" y="457494"/>
            <a:ext cx="9936221" cy="8614791"/>
            <a:chOff x="0" y="0"/>
            <a:chExt cx="13248295" cy="11486388"/>
          </a:xfrm>
        </p:grpSpPr>
        <p:grpSp>
          <p:nvGrpSpPr>
            <p:cNvPr id="11" name="Group 11"/>
            <p:cNvGrpSpPr/>
            <p:nvPr/>
          </p:nvGrpSpPr>
          <p:grpSpPr>
            <a:xfrm>
              <a:off x="0" y="0"/>
              <a:ext cx="1170199" cy="11701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E4D2"/>
              </a:solidFill>
            </p:spPr>
            <p:txBody>
              <a:bodyPr/>
              <a:lstStyle/>
              <a:p>
                <a:endParaRPr lang="en-ID"/>
              </a:p>
            </p:txBody>
          </p:sp>
          <p:sp>
            <p:nvSpPr>
              <p:cNvPr id="13" name="TextBox 13"/>
              <p:cNvSpPr txBox="1"/>
              <p:nvPr/>
            </p:nvSpPr>
            <p:spPr>
              <a:xfrm>
                <a:off x="76200" y="19050"/>
                <a:ext cx="660400" cy="717550"/>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01</a:t>
                </a:r>
              </a:p>
            </p:txBody>
          </p:sp>
        </p:grpSp>
        <p:grpSp>
          <p:nvGrpSpPr>
            <p:cNvPr id="14" name="Group 14"/>
            <p:cNvGrpSpPr/>
            <p:nvPr/>
          </p:nvGrpSpPr>
          <p:grpSpPr>
            <a:xfrm>
              <a:off x="153299" y="4675259"/>
              <a:ext cx="1170199" cy="117019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E4D2"/>
              </a:solidFill>
            </p:spPr>
            <p:txBody>
              <a:bodyPr/>
              <a:lstStyle/>
              <a:p>
                <a:endParaRPr lang="en-ID"/>
              </a:p>
            </p:txBody>
          </p:sp>
          <p:sp>
            <p:nvSpPr>
              <p:cNvPr id="16" name="TextBox 16"/>
              <p:cNvSpPr txBox="1"/>
              <p:nvPr/>
            </p:nvSpPr>
            <p:spPr>
              <a:xfrm>
                <a:off x="76200" y="19050"/>
                <a:ext cx="660400" cy="717550"/>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02</a:t>
                </a:r>
              </a:p>
            </p:txBody>
          </p:sp>
        </p:grpSp>
        <p:grpSp>
          <p:nvGrpSpPr>
            <p:cNvPr id="17" name="Group 17"/>
            <p:cNvGrpSpPr/>
            <p:nvPr/>
          </p:nvGrpSpPr>
          <p:grpSpPr>
            <a:xfrm>
              <a:off x="204099" y="8355190"/>
              <a:ext cx="1170199" cy="117019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E4D2"/>
              </a:solidFill>
            </p:spPr>
            <p:txBody>
              <a:bodyPr/>
              <a:lstStyle/>
              <a:p>
                <a:endParaRPr lang="en-ID"/>
              </a:p>
            </p:txBody>
          </p:sp>
          <p:sp>
            <p:nvSpPr>
              <p:cNvPr id="19" name="TextBox 19"/>
              <p:cNvSpPr txBox="1"/>
              <p:nvPr/>
            </p:nvSpPr>
            <p:spPr>
              <a:xfrm>
                <a:off x="76200" y="19050"/>
                <a:ext cx="660400" cy="717550"/>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02</a:t>
                </a:r>
              </a:p>
            </p:txBody>
          </p:sp>
        </p:grpSp>
        <p:sp>
          <p:nvSpPr>
            <p:cNvPr id="20" name="TextBox 20"/>
            <p:cNvSpPr txBox="1"/>
            <p:nvPr/>
          </p:nvSpPr>
          <p:spPr>
            <a:xfrm>
              <a:off x="1511160" y="267312"/>
              <a:ext cx="10189126" cy="600710"/>
            </a:xfrm>
            <a:prstGeom prst="rect">
              <a:avLst/>
            </a:prstGeom>
          </p:spPr>
          <p:txBody>
            <a:bodyPr lIns="0" tIns="0" rIns="0" bIns="0" rtlCol="0" anchor="t">
              <a:spAutoFit/>
            </a:bodyPr>
            <a:lstStyle/>
            <a:p>
              <a:pPr algn="l">
                <a:lnSpc>
                  <a:spcPts val="3779"/>
                </a:lnSpc>
              </a:pPr>
              <a:r>
                <a:rPr lang="en-US" sz="2699" b="1">
                  <a:solidFill>
                    <a:srgbClr val="FFFFFF"/>
                  </a:solidFill>
                  <a:latin typeface="Inter Bold"/>
                  <a:ea typeface="Inter Bold"/>
                  <a:cs typeface="Inter Bold"/>
                  <a:sym typeface="Inter Bold"/>
                </a:rPr>
                <a:t>MANAJEMEN PEMERINTAHAN</a:t>
              </a:r>
            </a:p>
          </p:txBody>
        </p:sp>
        <p:sp>
          <p:nvSpPr>
            <p:cNvPr id="21" name="TextBox 21"/>
            <p:cNvSpPr txBox="1"/>
            <p:nvPr/>
          </p:nvSpPr>
          <p:spPr>
            <a:xfrm>
              <a:off x="1536560" y="932864"/>
              <a:ext cx="11279387" cy="3320201"/>
            </a:xfrm>
            <a:prstGeom prst="rect">
              <a:avLst/>
            </a:prstGeom>
          </p:spPr>
          <p:txBody>
            <a:bodyPr lIns="0" tIns="0" rIns="0" bIns="0" rtlCol="0" anchor="t">
              <a:spAutoFit/>
            </a:bodyPr>
            <a:lstStyle/>
            <a:p>
              <a:pPr algn="just">
                <a:lnSpc>
                  <a:spcPts val="2635"/>
                </a:lnSpc>
              </a:pPr>
              <a:r>
                <a:rPr lang="en-US" sz="1700">
                  <a:solidFill>
                    <a:srgbClr val="FFFFFF"/>
                  </a:solidFill>
                  <a:latin typeface="Open Sans 2"/>
                  <a:ea typeface="Open Sans 2"/>
                  <a:cs typeface="Open Sans 2"/>
                  <a:sym typeface="Open Sans 2"/>
                </a:rPr>
                <a:t>DIMASA YANG SERBA CANGGIH DIPERLUKAN SUATU ORGANISASI  YANG MEMPUNYAI VISI DAN  MISI,  SERTA SIAP MENGHADAPI  TANTANGAN DENGAN ISTILAH VUCA (VOLATILE/BERGERAK),  (UNCERTAIN/TIDAK PASTI), (COMPLEK/KOMPLEKS) DAN AMBIQUE/TIDAK JELAS).</a:t>
              </a:r>
            </a:p>
            <a:p>
              <a:pPr algn="just">
                <a:lnSpc>
                  <a:spcPts val="2635"/>
                </a:lnSpc>
              </a:pPr>
              <a:r>
                <a:rPr lang="en-US" sz="1700">
                  <a:solidFill>
                    <a:srgbClr val="FFFFFF"/>
                  </a:solidFill>
                  <a:latin typeface="Open Sans 2"/>
                  <a:ea typeface="Open Sans 2"/>
                  <a:cs typeface="Open Sans 2"/>
                  <a:sym typeface="Open Sans 2"/>
                </a:rPr>
                <a:t> DAPAT DITANGKAL  DENGAN VUCA PRIME (YAITU VISION (BUATLAH VISI YANG JELAS), UNDERSTANDING (PAHAMI SITUASI), CLARITY (KOMUNIKASI DAN KOLABORASI), AGILITY (LINCAH MENGELOLA ORGANISASI).</a:t>
              </a:r>
            </a:p>
            <a:p>
              <a:pPr marL="0" lvl="0" indent="0" algn="just">
                <a:lnSpc>
                  <a:spcPts val="1395"/>
                </a:lnSpc>
              </a:pPr>
              <a:endParaRPr lang="en-US" sz="1700">
                <a:solidFill>
                  <a:srgbClr val="FFFFFF"/>
                </a:solidFill>
                <a:latin typeface="Open Sans 2"/>
                <a:ea typeface="Open Sans 2"/>
                <a:cs typeface="Open Sans 2"/>
                <a:sym typeface="Open Sans 2"/>
              </a:endParaRPr>
            </a:p>
          </p:txBody>
        </p:sp>
        <p:sp>
          <p:nvSpPr>
            <p:cNvPr id="22" name="TextBox 22"/>
            <p:cNvSpPr txBox="1"/>
            <p:nvPr/>
          </p:nvSpPr>
          <p:spPr>
            <a:xfrm>
              <a:off x="1600959" y="4961621"/>
              <a:ext cx="11647335" cy="1116325"/>
            </a:xfrm>
            <a:prstGeom prst="rect">
              <a:avLst/>
            </a:prstGeom>
          </p:spPr>
          <p:txBody>
            <a:bodyPr lIns="0" tIns="0" rIns="0" bIns="0" rtlCol="0" anchor="t">
              <a:spAutoFit/>
            </a:bodyPr>
            <a:lstStyle/>
            <a:p>
              <a:pPr algn="l">
                <a:lnSpc>
                  <a:spcPts val="3079"/>
                </a:lnSpc>
              </a:pPr>
              <a:r>
                <a:rPr lang="en-US" sz="2199" b="1">
                  <a:solidFill>
                    <a:srgbClr val="FFFFFF"/>
                  </a:solidFill>
                  <a:latin typeface="Inter Bold"/>
                  <a:ea typeface="Inter Bold"/>
                  <a:cs typeface="Inter Bold"/>
                  <a:sym typeface="Inter Bold"/>
                </a:rPr>
                <a:t>MENGAKTIFKAN TRANSFORMASI DIGITAL PADA SEKTOR PEMERINTAHAN</a:t>
              </a:r>
            </a:p>
            <a:p>
              <a:pPr algn="l">
                <a:lnSpc>
                  <a:spcPts val="524"/>
                </a:lnSpc>
              </a:pPr>
              <a:endParaRPr lang="en-US" sz="2199" b="1">
                <a:solidFill>
                  <a:srgbClr val="FFFFFF"/>
                </a:solidFill>
                <a:latin typeface="Inter Bold"/>
                <a:ea typeface="Inter Bold"/>
                <a:cs typeface="Inter Bold"/>
                <a:sym typeface="Inter Bold"/>
              </a:endParaRPr>
            </a:p>
          </p:txBody>
        </p:sp>
        <p:sp>
          <p:nvSpPr>
            <p:cNvPr id="23" name="TextBox 23"/>
            <p:cNvSpPr txBox="1"/>
            <p:nvPr/>
          </p:nvSpPr>
          <p:spPr>
            <a:xfrm>
              <a:off x="1574730" y="5828819"/>
              <a:ext cx="11001926" cy="2104178"/>
            </a:xfrm>
            <a:prstGeom prst="rect">
              <a:avLst/>
            </a:prstGeom>
          </p:spPr>
          <p:txBody>
            <a:bodyPr lIns="0" tIns="0" rIns="0" bIns="0" rtlCol="0" anchor="t">
              <a:spAutoFit/>
            </a:bodyPr>
            <a:lstStyle/>
            <a:p>
              <a:pPr algn="just">
                <a:lnSpc>
                  <a:spcPts val="3255"/>
                </a:lnSpc>
              </a:pPr>
              <a:r>
                <a:rPr lang="en-US" sz="2100">
                  <a:solidFill>
                    <a:srgbClr val="FFFFFF"/>
                  </a:solidFill>
                  <a:latin typeface="Open Sans 2"/>
                  <a:ea typeface="Open Sans 2"/>
                  <a:cs typeface="Open Sans 2"/>
                  <a:sym typeface="Open Sans 2"/>
                </a:rPr>
                <a:t>SEIRING PERKEMBANGAN MEDIA DIGITAL AKAN MUNCUL INOVASI DAN TEKNOLOGI BARU, MAKA  SEBAGAI PROJECT LEADER HARUS MAMPU MENGELOLA PROSES TRANFORMASI DIGITAL.</a:t>
              </a:r>
            </a:p>
            <a:p>
              <a:pPr marL="0" lvl="0" indent="0" algn="just">
                <a:lnSpc>
                  <a:spcPts val="3100"/>
                </a:lnSpc>
              </a:pPr>
              <a:endParaRPr lang="en-US" sz="2100">
                <a:solidFill>
                  <a:srgbClr val="FFFFFF"/>
                </a:solidFill>
                <a:latin typeface="Open Sans 2"/>
                <a:ea typeface="Open Sans 2"/>
                <a:cs typeface="Open Sans 2"/>
                <a:sym typeface="Open Sans 2"/>
              </a:endParaRPr>
            </a:p>
          </p:txBody>
        </p:sp>
        <p:sp>
          <p:nvSpPr>
            <p:cNvPr id="24" name="TextBox 24"/>
            <p:cNvSpPr txBox="1"/>
            <p:nvPr/>
          </p:nvSpPr>
          <p:spPr>
            <a:xfrm>
              <a:off x="1651759" y="8622503"/>
              <a:ext cx="10189126" cy="600710"/>
            </a:xfrm>
            <a:prstGeom prst="rect">
              <a:avLst/>
            </a:prstGeom>
          </p:spPr>
          <p:txBody>
            <a:bodyPr lIns="0" tIns="0" rIns="0" bIns="0" rtlCol="0" anchor="t">
              <a:spAutoFit/>
            </a:bodyPr>
            <a:lstStyle/>
            <a:p>
              <a:pPr algn="l">
                <a:lnSpc>
                  <a:spcPts val="3779"/>
                </a:lnSpc>
              </a:pPr>
              <a:r>
                <a:rPr lang="en-US" sz="2699" b="1">
                  <a:solidFill>
                    <a:srgbClr val="FFFFFF"/>
                  </a:solidFill>
                  <a:latin typeface="Inter Bold"/>
                  <a:ea typeface="Inter Bold"/>
                  <a:cs typeface="Inter Bold"/>
                  <a:sym typeface="Inter Bold"/>
                </a:rPr>
                <a:t>ANTI NARKOBA</a:t>
              </a:r>
            </a:p>
          </p:txBody>
        </p:sp>
        <p:sp>
          <p:nvSpPr>
            <p:cNvPr id="25" name="TextBox 25"/>
            <p:cNvSpPr txBox="1"/>
            <p:nvPr/>
          </p:nvSpPr>
          <p:spPr>
            <a:xfrm>
              <a:off x="1663630" y="9359773"/>
              <a:ext cx="10189126" cy="2126615"/>
            </a:xfrm>
            <a:prstGeom prst="rect">
              <a:avLst/>
            </a:prstGeom>
          </p:spPr>
          <p:txBody>
            <a:bodyPr lIns="0" tIns="0" rIns="0" bIns="0" rtlCol="0" anchor="t">
              <a:spAutoFit/>
            </a:bodyPr>
            <a:lstStyle/>
            <a:p>
              <a:pPr marL="0" lvl="0" indent="0" algn="just">
                <a:lnSpc>
                  <a:spcPts val="3255"/>
                </a:lnSpc>
              </a:pPr>
              <a:r>
                <a:rPr lang="en-US" sz="2100">
                  <a:solidFill>
                    <a:srgbClr val="FFFFFF"/>
                  </a:solidFill>
                  <a:latin typeface="Open Sans 2"/>
                  <a:ea typeface="Open Sans 2"/>
                  <a:cs typeface="Open Sans 2"/>
                  <a:sym typeface="Open Sans 2"/>
                </a:rPr>
                <a:t>PERKEMBANGAN TERJADI PERUBAHAN KEJAHATAN NARKOTIKA YANG BERSIFAT DOMESTIK MENJADI  KEJAHATAN TRANSNASIONAL, BERDAMPAK MENINGKATNYA BARANG BUKTI PERKARA NARKOTIKA DI  BIDLABFOR POLDA JATENG.</a:t>
              </a:r>
            </a:p>
          </p:txBody>
        </p:sp>
      </p:grpSp>
      <p:sp>
        <p:nvSpPr>
          <p:cNvPr id="26" name="TextBox 26"/>
          <p:cNvSpPr txBox="1"/>
          <p:nvPr/>
        </p:nvSpPr>
        <p:spPr>
          <a:xfrm>
            <a:off x="1085850" y="552744"/>
            <a:ext cx="6818840" cy="2899410"/>
          </a:xfrm>
          <a:prstGeom prst="rect">
            <a:avLst/>
          </a:prstGeom>
        </p:spPr>
        <p:txBody>
          <a:bodyPr lIns="0" tIns="0" rIns="0" bIns="0" rtlCol="0" anchor="t">
            <a:spAutoFit/>
          </a:bodyPr>
          <a:lstStyle/>
          <a:p>
            <a:pPr algn="l">
              <a:lnSpc>
                <a:spcPts val="7560"/>
              </a:lnSpc>
            </a:pPr>
            <a:r>
              <a:rPr lang="en-US" sz="7200" b="1">
                <a:solidFill>
                  <a:srgbClr val="17726D"/>
                </a:solidFill>
                <a:latin typeface="Inter Bold"/>
                <a:ea typeface="Inter Bold"/>
                <a:cs typeface="Inter Bold"/>
                <a:sym typeface="Inter Bold"/>
              </a:rPr>
              <a:t>MA</a:t>
            </a:r>
            <a:r>
              <a:rPr lang="en-US" sz="7200" b="1">
                <a:solidFill>
                  <a:srgbClr val="FFFFFF"/>
                </a:solidFill>
                <a:latin typeface="Inter Bold"/>
                <a:ea typeface="Inter Bold"/>
                <a:cs typeface="Inter Bold"/>
                <a:sym typeface="Inter Bold"/>
              </a:rPr>
              <a:t>TA</a:t>
            </a:r>
            <a:r>
              <a:rPr lang="en-US" sz="7200" b="1">
                <a:solidFill>
                  <a:srgbClr val="17726D"/>
                </a:solidFill>
                <a:latin typeface="Inter Bold"/>
                <a:ea typeface="Inter Bold"/>
                <a:cs typeface="Inter Bold"/>
                <a:sym typeface="Inter Bold"/>
              </a:rPr>
              <a:t> PEL</a:t>
            </a:r>
            <a:r>
              <a:rPr lang="en-US" sz="7200" b="1">
                <a:solidFill>
                  <a:srgbClr val="FFFFFF"/>
                </a:solidFill>
                <a:latin typeface="Inter Bold"/>
                <a:ea typeface="Inter Bold"/>
                <a:cs typeface="Inter Bold"/>
                <a:sym typeface="Inter Bold"/>
              </a:rPr>
              <a:t>ATIHAN</a:t>
            </a:r>
            <a:r>
              <a:rPr lang="en-US" sz="7200" b="1">
                <a:solidFill>
                  <a:srgbClr val="17726D"/>
                </a:solidFill>
                <a:latin typeface="Inter Bold"/>
                <a:ea typeface="Inter Bold"/>
                <a:cs typeface="Inter Bold"/>
                <a:sym typeface="Inter Bold"/>
              </a:rPr>
              <a:t> PILI</a:t>
            </a:r>
            <a:r>
              <a:rPr lang="en-US" sz="7200" b="1">
                <a:solidFill>
                  <a:srgbClr val="FFFFFF"/>
                </a:solidFill>
                <a:latin typeface="Inter Bold"/>
                <a:ea typeface="Inter Bold"/>
                <a:cs typeface="Inter Bold"/>
                <a:sym typeface="Inter Bold"/>
              </a:rPr>
              <a:t>HAN</a:t>
            </a:r>
          </a:p>
        </p:txBody>
      </p:sp>
      <p:grpSp>
        <p:nvGrpSpPr>
          <p:cNvPr id="27" name="Group 27"/>
          <p:cNvGrpSpPr/>
          <p:nvPr/>
        </p:nvGrpSpPr>
        <p:grpSpPr>
          <a:xfrm>
            <a:off x="103134" y="45302"/>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10882" y="-348627"/>
            <a:ext cx="5653390" cy="10287000"/>
            <a:chOff x="0" y="0"/>
            <a:chExt cx="1488959" cy="2709333"/>
          </a:xfrm>
        </p:grpSpPr>
        <p:sp>
          <p:nvSpPr>
            <p:cNvPr id="3" name="Freeform 3"/>
            <p:cNvSpPr/>
            <p:nvPr/>
          </p:nvSpPr>
          <p:spPr>
            <a:xfrm>
              <a:off x="0" y="0"/>
              <a:ext cx="1488959" cy="2709333"/>
            </a:xfrm>
            <a:custGeom>
              <a:avLst/>
              <a:gdLst/>
              <a:ahLst/>
              <a:cxnLst/>
              <a:rect l="l" t="t" r="r" b="b"/>
              <a:pathLst>
                <a:path w="1488959" h="2709333">
                  <a:moveTo>
                    <a:pt x="0" y="0"/>
                  </a:moveTo>
                  <a:lnTo>
                    <a:pt x="1488959" y="0"/>
                  </a:lnTo>
                  <a:lnTo>
                    <a:pt x="1488959" y="2709333"/>
                  </a:lnTo>
                  <a:lnTo>
                    <a:pt x="0" y="2709333"/>
                  </a:lnTo>
                  <a:close/>
                </a:path>
              </a:pathLst>
            </a:custGeom>
            <a:solidFill>
              <a:srgbClr val="F6F6F6"/>
            </a:solidFill>
          </p:spPr>
          <p:txBody>
            <a:bodyPr/>
            <a:lstStyle/>
            <a:p>
              <a:endParaRPr lang="en-ID"/>
            </a:p>
          </p:txBody>
        </p:sp>
        <p:sp>
          <p:nvSpPr>
            <p:cNvPr id="4" name="TextBox 4"/>
            <p:cNvSpPr txBox="1"/>
            <p:nvPr/>
          </p:nvSpPr>
          <p:spPr>
            <a:xfrm>
              <a:off x="0" y="-47625"/>
              <a:ext cx="1488959" cy="2756958"/>
            </a:xfrm>
            <a:prstGeom prst="rect">
              <a:avLst/>
            </a:prstGeom>
          </p:spPr>
          <p:txBody>
            <a:bodyPr lIns="50800" tIns="50800" rIns="50800" bIns="50800" rtlCol="0" anchor="ctr"/>
            <a:lstStyle/>
            <a:p>
              <a:pPr algn="ctr">
                <a:lnSpc>
                  <a:spcPts val="2479"/>
                </a:lnSpc>
              </a:pPr>
              <a:endParaRPr/>
            </a:p>
          </p:txBody>
        </p:sp>
      </p:grpSp>
      <p:grpSp>
        <p:nvGrpSpPr>
          <p:cNvPr id="5" name="Group 5"/>
          <p:cNvGrpSpPr/>
          <p:nvPr/>
        </p:nvGrpSpPr>
        <p:grpSpPr>
          <a:xfrm>
            <a:off x="13339336" y="6733686"/>
            <a:ext cx="4924936" cy="2677876"/>
            <a:chOff x="0" y="0"/>
            <a:chExt cx="11678413" cy="6350000"/>
          </a:xfrm>
        </p:grpSpPr>
        <p:sp>
          <p:nvSpPr>
            <p:cNvPr id="6" name="Freeform 6"/>
            <p:cNvSpPr/>
            <p:nvPr/>
          </p:nvSpPr>
          <p:spPr>
            <a:xfrm>
              <a:off x="0" y="0"/>
              <a:ext cx="11678413" cy="6350000"/>
            </a:xfrm>
            <a:custGeom>
              <a:avLst/>
              <a:gdLst/>
              <a:ahLst/>
              <a:cxnLst/>
              <a:rect l="l" t="t" r="r" b="b"/>
              <a:pathLst>
                <a:path w="11678413" h="6350000">
                  <a:moveTo>
                    <a:pt x="8898951" y="0"/>
                  </a:moveTo>
                  <a:lnTo>
                    <a:pt x="2779462" y="0"/>
                  </a:lnTo>
                  <a:cubicBezTo>
                    <a:pt x="1244919" y="0"/>
                    <a:pt x="0" y="676910"/>
                    <a:pt x="0" y="1511300"/>
                  </a:cubicBezTo>
                  <a:lnTo>
                    <a:pt x="0" y="6350000"/>
                  </a:lnTo>
                  <a:lnTo>
                    <a:pt x="8898951" y="6350000"/>
                  </a:lnTo>
                  <a:cubicBezTo>
                    <a:pt x="10433494" y="6350000"/>
                    <a:pt x="11678413" y="5673090"/>
                    <a:pt x="11678413" y="4838700"/>
                  </a:cubicBezTo>
                  <a:lnTo>
                    <a:pt x="11678413" y="0"/>
                  </a:lnTo>
                  <a:lnTo>
                    <a:pt x="8898951" y="0"/>
                  </a:lnTo>
                  <a:close/>
                </a:path>
              </a:pathLst>
            </a:custGeom>
            <a:blipFill>
              <a:blip r:embed="rId2"/>
              <a:stretch>
                <a:fillRect t="-3614" r="-2513" b="-3614"/>
              </a:stretch>
            </a:blipFill>
          </p:spPr>
          <p:txBody>
            <a:bodyPr/>
            <a:lstStyle/>
            <a:p>
              <a:endParaRPr lang="en-ID"/>
            </a:p>
          </p:txBody>
        </p:sp>
      </p:grpSp>
      <p:grpSp>
        <p:nvGrpSpPr>
          <p:cNvPr id="7" name="Group 7"/>
          <p:cNvGrpSpPr/>
          <p:nvPr/>
        </p:nvGrpSpPr>
        <p:grpSpPr>
          <a:xfrm>
            <a:off x="151051" y="2320137"/>
            <a:ext cx="877649" cy="872872"/>
            <a:chOff x="0" y="0"/>
            <a:chExt cx="812800" cy="808376"/>
          </a:xfrm>
        </p:grpSpPr>
        <p:sp>
          <p:nvSpPr>
            <p:cNvPr id="8" name="Freeform 8"/>
            <p:cNvSpPr/>
            <p:nvPr/>
          </p:nvSpPr>
          <p:spPr>
            <a:xfrm>
              <a:off x="0" y="0"/>
              <a:ext cx="812800" cy="808376"/>
            </a:xfrm>
            <a:custGeom>
              <a:avLst/>
              <a:gdLst/>
              <a:ahLst/>
              <a:cxnLst/>
              <a:rect l="l" t="t" r="r" b="b"/>
              <a:pathLst>
                <a:path w="812800" h="808376">
                  <a:moveTo>
                    <a:pt x="406400" y="0"/>
                  </a:moveTo>
                  <a:cubicBezTo>
                    <a:pt x="181951" y="0"/>
                    <a:pt x="0" y="180961"/>
                    <a:pt x="0" y="404188"/>
                  </a:cubicBezTo>
                  <a:cubicBezTo>
                    <a:pt x="0" y="627415"/>
                    <a:pt x="181951" y="808376"/>
                    <a:pt x="406400" y="808376"/>
                  </a:cubicBezTo>
                  <a:cubicBezTo>
                    <a:pt x="630849" y="808376"/>
                    <a:pt x="812800" y="627415"/>
                    <a:pt x="812800" y="404188"/>
                  </a:cubicBezTo>
                  <a:cubicBezTo>
                    <a:pt x="812800" y="180961"/>
                    <a:pt x="630849" y="0"/>
                    <a:pt x="406400" y="0"/>
                  </a:cubicBezTo>
                  <a:close/>
                </a:path>
              </a:pathLst>
            </a:custGeom>
            <a:solidFill>
              <a:srgbClr val="EAE4D2"/>
            </a:solidFill>
          </p:spPr>
          <p:txBody>
            <a:bodyPr/>
            <a:lstStyle/>
            <a:p>
              <a:endParaRPr lang="en-ID"/>
            </a:p>
          </p:txBody>
        </p:sp>
        <p:sp>
          <p:nvSpPr>
            <p:cNvPr id="9" name="TextBox 9"/>
            <p:cNvSpPr txBox="1"/>
            <p:nvPr/>
          </p:nvSpPr>
          <p:spPr>
            <a:xfrm>
              <a:off x="76200" y="18635"/>
              <a:ext cx="660400" cy="713955"/>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01</a:t>
              </a:r>
            </a:p>
          </p:txBody>
        </p:sp>
      </p:grpSp>
      <p:grpSp>
        <p:nvGrpSpPr>
          <p:cNvPr id="10" name="Group 10"/>
          <p:cNvGrpSpPr/>
          <p:nvPr/>
        </p:nvGrpSpPr>
        <p:grpSpPr>
          <a:xfrm>
            <a:off x="151051" y="6443949"/>
            <a:ext cx="877649" cy="87764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E4D2"/>
            </a:solidFill>
          </p:spPr>
          <p:txBody>
            <a:bodyPr/>
            <a:lstStyle/>
            <a:p>
              <a:endParaRPr lang="en-ID"/>
            </a:p>
          </p:txBody>
        </p:sp>
        <p:sp>
          <p:nvSpPr>
            <p:cNvPr id="12" name="TextBox 12"/>
            <p:cNvSpPr txBox="1"/>
            <p:nvPr/>
          </p:nvSpPr>
          <p:spPr>
            <a:xfrm>
              <a:off x="76200" y="19050"/>
              <a:ext cx="660400" cy="717550"/>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02</a:t>
              </a:r>
            </a:p>
          </p:txBody>
        </p:sp>
      </p:grpSp>
      <p:grpSp>
        <p:nvGrpSpPr>
          <p:cNvPr id="13" name="Group 13"/>
          <p:cNvGrpSpPr/>
          <p:nvPr/>
        </p:nvGrpSpPr>
        <p:grpSpPr>
          <a:xfrm>
            <a:off x="10228452" y="2320137"/>
            <a:ext cx="877649" cy="87764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E4D2"/>
            </a:solidFill>
          </p:spPr>
          <p:txBody>
            <a:bodyPr/>
            <a:lstStyle/>
            <a:p>
              <a:endParaRPr lang="en-ID"/>
            </a:p>
          </p:txBody>
        </p:sp>
        <p:sp>
          <p:nvSpPr>
            <p:cNvPr id="15" name="TextBox 15"/>
            <p:cNvSpPr txBox="1"/>
            <p:nvPr/>
          </p:nvSpPr>
          <p:spPr>
            <a:xfrm>
              <a:off x="76200" y="19050"/>
              <a:ext cx="660400" cy="717550"/>
            </a:xfrm>
            <a:prstGeom prst="rect">
              <a:avLst/>
            </a:prstGeom>
          </p:spPr>
          <p:txBody>
            <a:bodyPr lIns="44470" tIns="44470" rIns="44470" bIns="44470" rtlCol="0" anchor="ctr"/>
            <a:lstStyle/>
            <a:p>
              <a:pPr algn="ctr">
                <a:lnSpc>
                  <a:spcPts val="4199"/>
                </a:lnSpc>
              </a:pPr>
              <a:r>
                <a:rPr lang="en-US" sz="2999" b="1">
                  <a:solidFill>
                    <a:srgbClr val="17726D"/>
                  </a:solidFill>
                  <a:latin typeface="Inter Bold"/>
                  <a:ea typeface="Inter Bold"/>
                  <a:cs typeface="Inter Bold"/>
                  <a:sym typeface="Inter Bold"/>
                </a:rPr>
                <a:t>03</a:t>
              </a:r>
            </a:p>
          </p:txBody>
        </p:sp>
      </p:grpSp>
      <p:grpSp>
        <p:nvGrpSpPr>
          <p:cNvPr id="16" name="Group 16"/>
          <p:cNvGrpSpPr/>
          <p:nvPr/>
        </p:nvGrpSpPr>
        <p:grpSpPr>
          <a:xfrm>
            <a:off x="17400866" y="0"/>
            <a:ext cx="863406" cy="1914819"/>
            <a:chOff x="0" y="0"/>
            <a:chExt cx="227399" cy="504314"/>
          </a:xfrm>
        </p:grpSpPr>
        <p:sp>
          <p:nvSpPr>
            <p:cNvPr id="17" name="Freeform 17"/>
            <p:cNvSpPr/>
            <p:nvPr/>
          </p:nvSpPr>
          <p:spPr>
            <a:xfrm>
              <a:off x="0" y="0"/>
              <a:ext cx="227399" cy="504314"/>
            </a:xfrm>
            <a:custGeom>
              <a:avLst/>
              <a:gdLst/>
              <a:ahLst/>
              <a:cxnLst/>
              <a:rect l="l" t="t" r="r" b="b"/>
              <a:pathLst>
                <a:path w="227399" h="504314">
                  <a:moveTo>
                    <a:pt x="0" y="0"/>
                  </a:moveTo>
                  <a:lnTo>
                    <a:pt x="227399" y="0"/>
                  </a:lnTo>
                  <a:lnTo>
                    <a:pt x="227399" y="504314"/>
                  </a:lnTo>
                  <a:lnTo>
                    <a:pt x="0" y="504314"/>
                  </a:lnTo>
                  <a:close/>
                </a:path>
              </a:pathLst>
            </a:custGeom>
            <a:solidFill>
              <a:srgbClr val="17726D"/>
            </a:solidFill>
          </p:spPr>
          <p:txBody>
            <a:bodyPr/>
            <a:lstStyle/>
            <a:p>
              <a:endParaRPr lang="en-ID"/>
            </a:p>
          </p:txBody>
        </p:sp>
        <p:sp>
          <p:nvSpPr>
            <p:cNvPr id="18" name="TextBox 18"/>
            <p:cNvSpPr txBox="1"/>
            <p:nvPr/>
          </p:nvSpPr>
          <p:spPr>
            <a:xfrm>
              <a:off x="0" y="-47625"/>
              <a:ext cx="227399" cy="551939"/>
            </a:xfrm>
            <a:prstGeom prst="rect">
              <a:avLst/>
            </a:prstGeom>
          </p:spPr>
          <p:txBody>
            <a:bodyPr lIns="50800" tIns="50800" rIns="50800" bIns="50800" rtlCol="0" anchor="ctr"/>
            <a:lstStyle/>
            <a:p>
              <a:pPr algn="ctr">
                <a:lnSpc>
                  <a:spcPts val="2479"/>
                </a:lnSpc>
              </a:pPr>
              <a:endParaRPr/>
            </a:p>
          </p:txBody>
        </p:sp>
      </p:grpSp>
      <p:grpSp>
        <p:nvGrpSpPr>
          <p:cNvPr id="19" name="Group 19"/>
          <p:cNvGrpSpPr/>
          <p:nvPr/>
        </p:nvGrpSpPr>
        <p:grpSpPr>
          <a:xfrm>
            <a:off x="-1061650" y="8036778"/>
            <a:ext cx="3803190" cy="380319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6F6F6"/>
              </a:solidFill>
              <a:prstDash val="solid"/>
              <a:miter/>
            </a:ln>
          </p:spPr>
          <p:txBody>
            <a:bodyPr/>
            <a:lstStyle/>
            <a:p>
              <a:endParaRPr lang="en-ID"/>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479"/>
                </a:lnSpc>
              </a:pPr>
              <a:endParaRPr/>
            </a:p>
          </p:txBody>
        </p:sp>
      </p:grpSp>
      <p:grpSp>
        <p:nvGrpSpPr>
          <p:cNvPr id="22" name="Group 22"/>
          <p:cNvGrpSpPr/>
          <p:nvPr/>
        </p:nvGrpSpPr>
        <p:grpSpPr>
          <a:xfrm>
            <a:off x="0" y="10066120"/>
            <a:ext cx="18264272" cy="192305"/>
            <a:chOff x="0" y="0"/>
            <a:chExt cx="4810343" cy="50648"/>
          </a:xfrm>
        </p:grpSpPr>
        <p:sp>
          <p:nvSpPr>
            <p:cNvPr id="23" name="Freeform 23"/>
            <p:cNvSpPr/>
            <p:nvPr/>
          </p:nvSpPr>
          <p:spPr>
            <a:xfrm>
              <a:off x="0" y="0"/>
              <a:ext cx="4810343" cy="50648"/>
            </a:xfrm>
            <a:custGeom>
              <a:avLst/>
              <a:gdLst/>
              <a:ahLst/>
              <a:cxnLst/>
              <a:rect l="l" t="t" r="r" b="b"/>
              <a:pathLst>
                <a:path w="4810343" h="50648">
                  <a:moveTo>
                    <a:pt x="0" y="0"/>
                  </a:moveTo>
                  <a:lnTo>
                    <a:pt x="4810343" y="0"/>
                  </a:lnTo>
                  <a:lnTo>
                    <a:pt x="4810343" y="50648"/>
                  </a:lnTo>
                  <a:lnTo>
                    <a:pt x="0" y="50648"/>
                  </a:lnTo>
                  <a:close/>
                </a:path>
              </a:pathLst>
            </a:custGeom>
            <a:solidFill>
              <a:srgbClr val="17726D"/>
            </a:solidFill>
          </p:spPr>
          <p:txBody>
            <a:bodyPr/>
            <a:lstStyle/>
            <a:p>
              <a:endParaRPr lang="en-ID"/>
            </a:p>
          </p:txBody>
        </p:sp>
        <p:sp>
          <p:nvSpPr>
            <p:cNvPr id="24" name="TextBox 24"/>
            <p:cNvSpPr txBox="1"/>
            <p:nvPr/>
          </p:nvSpPr>
          <p:spPr>
            <a:xfrm>
              <a:off x="0" y="-47625"/>
              <a:ext cx="4810343" cy="98273"/>
            </a:xfrm>
            <a:prstGeom prst="rect">
              <a:avLst/>
            </a:prstGeom>
          </p:spPr>
          <p:txBody>
            <a:bodyPr lIns="50800" tIns="50800" rIns="50800" bIns="50800" rtlCol="0" anchor="ctr"/>
            <a:lstStyle/>
            <a:p>
              <a:pPr algn="ctr">
                <a:lnSpc>
                  <a:spcPts val="2479"/>
                </a:lnSpc>
              </a:pPr>
              <a:endParaRPr/>
            </a:p>
          </p:txBody>
        </p:sp>
      </p:grpSp>
      <p:sp>
        <p:nvSpPr>
          <p:cNvPr id="25" name="TextBox 25"/>
          <p:cNvSpPr txBox="1"/>
          <p:nvPr/>
        </p:nvSpPr>
        <p:spPr>
          <a:xfrm>
            <a:off x="4589645" y="801089"/>
            <a:ext cx="9250276" cy="1955484"/>
          </a:xfrm>
          <a:prstGeom prst="rect">
            <a:avLst/>
          </a:prstGeom>
        </p:spPr>
        <p:txBody>
          <a:bodyPr lIns="0" tIns="0" rIns="0" bIns="0" rtlCol="0" anchor="t">
            <a:spAutoFit/>
          </a:bodyPr>
          <a:lstStyle/>
          <a:p>
            <a:pPr algn="ctr">
              <a:lnSpc>
                <a:spcPts val="3885"/>
              </a:lnSpc>
            </a:pPr>
            <a:r>
              <a:rPr lang="en-US" sz="3700" b="1">
                <a:solidFill>
                  <a:srgbClr val="17726D"/>
                </a:solidFill>
                <a:latin typeface="Inter Bold"/>
                <a:ea typeface="Inter Bold"/>
                <a:cs typeface="Inter Bold"/>
                <a:sym typeface="Inter Bold"/>
              </a:rPr>
              <a:t>RENCANA STRATEGI PENGEMBANGAN KOMPETENSI DALAM PROYEK PERUBAHAN.</a:t>
            </a:r>
          </a:p>
          <a:p>
            <a:pPr algn="ctr">
              <a:lnSpc>
                <a:spcPts val="3780"/>
              </a:lnSpc>
            </a:pPr>
            <a:endParaRPr lang="en-US" sz="3700" b="1">
              <a:solidFill>
                <a:srgbClr val="17726D"/>
              </a:solidFill>
              <a:latin typeface="Inter Bold"/>
              <a:ea typeface="Inter Bold"/>
              <a:cs typeface="Inter Bold"/>
              <a:sym typeface="Inter Bold"/>
            </a:endParaRPr>
          </a:p>
        </p:txBody>
      </p:sp>
      <p:sp>
        <p:nvSpPr>
          <p:cNvPr id="26" name="TextBox 26"/>
          <p:cNvSpPr txBox="1"/>
          <p:nvPr/>
        </p:nvSpPr>
        <p:spPr>
          <a:xfrm>
            <a:off x="1028700" y="2415297"/>
            <a:ext cx="5733096" cy="941070"/>
          </a:xfrm>
          <a:prstGeom prst="rect">
            <a:avLst/>
          </a:prstGeom>
        </p:spPr>
        <p:txBody>
          <a:bodyPr lIns="0" tIns="0" rIns="0" bIns="0" rtlCol="0" anchor="t">
            <a:spAutoFit/>
          </a:bodyPr>
          <a:lstStyle/>
          <a:p>
            <a:pPr algn="l">
              <a:lnSpc>
                <a:spcPts val="3779"/>
              </a:lnSpc>
            </a:pPr>
            <a:r>
              <a:rPr lang="en-US" sz="2699" b="1">
                <a:solidFill>
                  <a:srgbClr val="000000"/>
                </a:solidFill>
                <a:latin typeface="Inter Bold"/>
                <a:ea typeface="Inter Bold"/>
                <a:cs typeface="Inter Bold"/>
                <a:sym typeface="Inter Bold"/>
              </a:rPr>
              <a:t>    INTEGRITAS</a:t>
            </a:r>
          </a:p>
          <a:p>
            <a:pPr algn="l">
              <a:lnSpc>
                <a:spcPts val="3779"/>
              </a:lnSpc>
            </a:pPr>
            <a:endParaRPr lang="en-US" sz="2699" b="1">
              <a:solidFill>
                <a:srgbClr val="000000"/>
              </a:solidFill>
              <a:latin typeface="Inter Bold"/>
              <a:ea typeface="Inter Bold"/>
              <a:cs typeface="Inter Bold"/>
              <a:sym typeface="Inter Bold"/>
            </a:endParaRPr>
          </a:p>
        </p:txBody>
      </p:sp>
      <p:sp>
        <p:nvSpPr>
          <p:cNvPr id="27" name="TextBox 27"/>
          <p:cNvSpPr txBox="1"/>
          <p:nvPr/>
        </p:nvSpPr>
        <p:spPr>
          <a:xfrm>
            <a:off x="839945" y="6651579"/>
            <a:ext cx="3151143" cy="941070"/>
          </a:xfrm>
          <a:prstGeom prst="rect">
            <a:avLst/>
          </a:prstGeom>
        </p:spPr>
        <p:txBody>
          <a:bodyPr lIns="0" tIns="0" rIns="0" bIns="0" rtlCol="0" anchor="t">
            <a:spAutoFit/>
          </a:bodyPr>
          <a:lstStyle/>
          <a:p>
            <a:pPr algn="l">
              <a:lnSpc>
                <a:spcPts val="3779"/>
              </a:lnSpc>
            </a:pPr>
            <a:r>
              <a:rPr lang="en-US" sz="2699" b="1">
                <a:solidFill>
                  <a:srgbClr val="000000"/>
                </a:solidFill>
                <a:latin typeface="Inter Bold"/>
                <a:ea typeface="Inter Bold"/>
                <a:cs typeface="Inter Bold"/>
                <a:sym typeface="Inter Bold"/>
              </a:rPr>
              <a:t>     KERJASAMA</a:t>
            </a:r>
          </a:p>
          <a:p>
            <a:pPr algn="l">
              <a:lnSpc>
                <a:spcPts val="3779"/>
              </a:lnSpc>
            </a:pPr>
            <a:endParaRPr lang="en-US" sz="2699" b="1">
              <a:solidFill>
                <a:srgbClr val="000000"/>
              </a:solidFill>
              <a:latin typeface="Inter Bold"/>
              <a:ea typeface="Inter Bold"/>
              <a:cs typeface="Inter Bold"/>
              <a:sym typeface="Inter Bold"/>
            </a:endParaRPr>
          </a:p>
        </p:txBody>
      </p:sp>
      <p:sp>
        <p:nvSpPr>
          <p:cNvPr id="28" name="TextBox 28"/>
          <p:cNvSpPr txBox="1"/>
          <p:nvPr/>
        </p:nvSpPr>
        <p:spPr>
          <a:xfrm>
            <a:off x="11306126" y="2561133"/>
            <a:ext cx="6724626" cy="464820"/>
          </a:xfrm>
          <a:prstGeom prst="rect">
            <a:avLst/>
          </a:prstGeom>
        </p:spPr>
        <p:txBody>
          <a:bodyPr lIns="0" tIns="0" rIns="0" bIns="0" rtlCol="0" anchor="t">
            <a:spAutoFit/>
          </a:bodyPr>
          <a:lstStyle/>
          <a:p>
            <a:pPr algn="l">
              <a:lnSpc>
                <a:spcPts val="3779"/>
              </a:lnSpc>
            </a:pPr>
            <a:r>
              <a:rPr lang="en-US" sz="2699" b="1">
                <a:solidFill>
                  <a:srgbClr val="000000"/>
                </a:solidFill>
                <a:latin typeface="Inter Bold"/>
                <a:ea typeface="Inter Bold"/>
                <a:cs typeface="Inter Bold"/>
                <a:sym typeface="Inter Bold"/>
              </a:rPr>
              <a:t> MENGELOLA PERUBAHAN DIRI</a:t>
            </a:r>
          </a:p>
        </p:txBody>
      </p:sp>
      <p:sp>
        <p:nvSpPr>
          <p:cNvPr id="29" name="TextBox 29"/>
          <p:cNvSpPr txBox="1"/>
          <p:nvPr/>
        </p:nvSpPr>
        <p:spPr>
          <a:xfrm>
            <a:off x="1028700" y="2940229"/>
            <a:ext cx="9199752" cy="3639465"/>
          </a:xfrm>
          <a:prstGeom prst="rect">
            <a:avLst/>
          </a:prstGeom>
        </p:spPr>
        <p:txBody>
          <a:bodyPr lIns="0" tIns="0" rIns="0" bIns="0" rtlCol="0" anchor="t">
            <a:spAutoFit/>
          </a:bodyPr>
          <a:lstStyle/>
          <a:p>
            <a:pPr marL="504463" lvl="1" indent="-252231" algn="l">
              <a:lnSpc>
                <a:spcPts val="3621"/>
              </a:lnSpc>
              <a:buAutoNum type="arabicPeriod"/>
            </a:pPr>
            <a:r>
              <a:rPr lang="en-US" sz="2336">
                <a:solidFill>
                  <a:srgbClr val="000000"/>
                </a:solidFill>
                <a:latin typeface="Open Sans 2"/>
                <a:ea typeface="Open Sans 2"/>
                <a:cs typeface="Open Sans 2"/>
                <a:sym typeface="Open Sans 2"/>
              </a:rPr>
              <a:t>Terlaksananya pemantauan &amp; pengawasan terhadap pelaksanaan implementasi kebijakan, aturan dan atau arahan dengan pendampingan atas resiko atau dampak yang timbul;  </a:t>
            </a:r>
          </a:p>
          <a:p>
            <a:pPr marL="504463" lvl="1" indent="-252231" algn="l">
              <a:lnSpc>
                <a:spcPts val="3621"/>
              </a:lnSpc>
              <a:buAutoNum type="arabicPeriod"/>
            </a:pPr>
            <a:r>
              <a:rPr lang="en-US" sz="2336">
                <a:solidFill>
                  <a:srgbClr val="000000"/>
                </a:solidFill>
                <a:latin typeface="Open Sans 2"/>
                <a:ea typeface="Open Sans 2"/>
                <a:cs typeface="Open Sans 2"/>
                <a:sym typeface="Open Sans 2"/>
              </a:rPr>
              <a:t>Memastikan jajaran untuk konsistensi menjalankan tugas;</a:t>
            </a:r>
          </a:p>
          <a:p>
            <a:pPr marL="504463" lvl="1" indent="-252231" algn="l">
              <a:lnSpc>
                <a:spcPts val="3621"/>
              </a:lnSpc>
              <a:buAutoNum type="arabicPeriod"/>
            </a:pPr>
            <a:r>
              <a:rPr lang="en-US" sz="2336">
                <a:solidFill>
                  <a:srgbClr val="000000"/>
                </a:solidFill>
                <a:latin typeface="Open Sans 2"/>
                <a:ea typeface="Open Sans 2"/>
                <a:cs typeface="Open Sans 2"/>
                <a:sym typeface="Open Sans 2"/>
              </a:rPr>
              <a:t>Terciptanya lingkungan kerja secara konsisten;</a:t>
            </a:r>
          </a:p>
          <a:p>
            <a:pPr marL="504463" lvl="1" indent="-252231" algn="l">
              <a:lnSpc>
                <a:spcPts val="3621"/>
              </a:lnSpc>
              <a:buAutoNum type="arabicPeriod"/>
            </a:pPr>
            <a:r>
              <a:rPr lang="en-US" sz="2336">
                <a:solidFill>
                  <a:srgbClr val="000000"/>
                </a:solidFill>
                <a:latin typeface="Open Sans 2"/>
                <a:ea typeface="Open Sans 2"/>
                <a:cs typeface="Open Sans 2"/>
                <a:sym typeface="Open Sans 2"/>
              </a:rPr>
              <a:t>Terbentunya prinsip yang kuat dan tidak mudah terpengaruh oleh faktor internal dan eksternal dalam kode etik.</a:t>
            </a:r>
          </a:p>
          <a:p>
            <a:pPr marL="0" lvl="0" indent="0" algn="just">
              <a:lnSpc>
                <a:spcPts val="3621"/>
              </a:lnSpc>
            </a:pPr>
            <a:endParaRPr lang="en-US" sz="2336">
              <a:solidFill>
                <a:srgbClr val="000000"/>
              </a:solidFill>
              <a:latin typeface="Open Sans 2"/>
              <a:ea typeface="Open Sans 2"/>
              <a:cs typeface="Open Sans 2"/>
              <a:sym typeface="Open Sans 2"/>
            </a:endParaRPr>
          </a:p>
        </p:txBody>
      </p:sp>
      <p:sp>
        <p:nvSpPr>
          <p:cNvPr id="30" name="TextBox 30"/>
          <p:cNvSpPr txBox="1"/>
          <p:nvPr/>
        </p:nvSpPr>
        <p:spPr>
          <a:xfrm>
            <a:off x="839945" y="7155438"/>
            <a:ext cx="13352231" cy="3232433"/>
          </a:xfrm>
          <a:prstGeom prst="rect">
            <a:avLst/>
          </a:prstGeom>
        </p:spPr>
        <p:txBody>
          <a:bodyPr lIns="0" tIns="0" rIns="0" bIns="0" rtlCol="0" anchor="t">
            <a:spAutoFit/>
          </a:bodyPr>
          <a:lstStyle/>
          <a:p>
            <a:pPr marL="606229" lvl="1" indent="-303115" algn="l">
              <a:lnSpc>
                <a:spcPts val="4352"/>
              </a:lnSpc>
              <a:buAutoNum type="arabicPeriod"/>
            </a:pPr>
            <a:r>
              <a:rPr lang="en-US" sz="2807">
                <a:solidFill>
                  <a:srgbClr val="000000"/>
                </a:solidFill>
                <a:latin typeface="Open Sans 2"/>
                <a:ea typeface="Open Sans 2"/>
                <a:cs typeface="Open Sans 2"/>
                <a:sym typeface="Open Sans 2"/>
              </a:rPr>
              <a:t>Terbangunnya sinergi, terfasilitasi kepentingan berbeda;</a:t>
            </a:r>
          </a:p>
          <a:p>
            <a:pPr marL="606229" lvl="1" indent="-303115" algn="l">
              <a:lnSpc>
                <a:spcPts val="4352"/>
              </a:lnSpc>
              <a:buAutoNum type="arabicPeriod"/>
            </a:pPr>
            <a:r>
              <a:rPr lang="en-US" sz="2807">
                <a:solidFill>
                  <a:srgbClr val="000000"/>
                </a:solidFill>
                <a:latin typeface="Open Sans 2"/>
                <a:ea typeface="Open Sans 2"/>
                <a:cs typeface="Open Sans 2"/>
                <a:sym typeface="Open Sans 2"/>
              </a:rPr>
              <a:t>Terbangun kerjasama yang sinergis;</a:t>
            </a:r>
          </a:p>
          <a:p>
            <a:pPr marL="606229" lvl="1" indent="-303115" algn="l">
              <a:lnSpc>
                <a:spcPts val="4352"/>
              </a:lnSpc>
              <a:buAutoNum type="arabicPeriod"/>
            </a:pPr>
            <a:r>
              <a:rPr lang="en-US" sz="2807">
                <a:solidFill>
                  <a:srgbClr val="000000"/>
                </a:solidFill>
                <a:latin typeface="Open Sans 2"/>
                <a:ea typeface="Open Sans 2"/>
                <a:cs typeface="Open Sans 2"/>
                <a:sym typeface="Open Sans 2"/>
              </a:rPr>
              <a:t>Tersampainya informasi yang bersifat kompleks secara persuasive;</a:t>
            </a:r>
          </a:p>
          <a:p>
            <a:pPr marL="606229" lvl="1" indent="-303115" algn="l">
              <a:lnSpc>
                <a:spcPts val="4352"/>
              </a:lnSpc>
              <a:buAutoNum type="arabicPeriod"/>
            </a:pPr>
            <a:r>
              <a:rPr lang="en-US" sz="2807">
                <a:solidFill>
                  <a:srgbClr val="000000"/>
                </a:solidFill>
                <a:latin typeface="Open Sans 2"/>
                <a:ea typeface="Open Sans 2"/>
                <a:cs typeface="Open Sans 2"/>
                <a:sym typeface="Open Sans 2"/>
              </a:rPr>
              <a:t> Mengetahui keberagaman kerjasama dengan pihak lain;</a:t>
            </a:r>
          </a:p>
          <a:p>
            <a:pPr marL="606229" lvl="1" indent="-303115" algn="l">
              <a:lnSpc>
                <a:spcPts val="4352"/>
              </a:lnSpc>
              <a:buAutoNum type="arabicPeriod"/>
            </a:pPr>
            <a:r>
              <a:rPr lang="en-US" sz="2807">
                <a:solidFill>
                  <a:srgbClr val="000000"/>
                </a:solidFill>
                <a:latin typeface="Open Sans 2"/>
                <a:ea typeface="Open Sans 2"/>
                <a:cs typeface="Open Sans 2"/>
                <a:sym typeface="Open Sans 2"/>
              </a:rPr>
              <a:t> Terbangun komitmen antar unit saling menghargai dan memberi dukungan.</a:t>
            </a:r>
          </a:p>
          <a:p>
            <a:pPr marL="0" lvl="0" indent="0" algn="just">
              <a:lnSpc>
                <a:spcPts val="4042"/>
              </a:lnSpc>
            </a:pPr>
            <a:endParaRPr lang="en-US" sz="2807">
              <a:solidFill>
                <a:srgbClr val="000000"/>
              </a:solidFill>
              <a:latin typeface="Open Sans 2"/>
              <a:ea typeface="Open Sans 2"/>
              <a:cs typeface="Open Sans 2"/>
              <a:sym typeface="Open Sans 2"/>
            </a:endParaRPr>
          </a:p>
        </p:txBody>
      </p:sp>
      <p:sp>
        <p:nvSpPr>
          <p:cNvPr id="31" name="TextBox 31"/>
          <p:cNvSpPr txBox="1"/>
          <p:nvPr/>
        </p:nvSpPr>
        <p:spPr>
          <a:xfrm>
            <a:off x="11048878" y="2978329"/>
            <a:ext cx="7239122" cy="4152268"/>
          </a:xfrm>
          <a:prstGeom prst="rect">
            <a:avLst/>
          </a:prstGeom>
        </p:spPr>
        <p:txBody>
          <a:bodyPr lIns="0" tIns="0" rIns="0" bIns="0" rtlCol="0" anchor="t">
            <a:spAutoFit/>
          </a:bodyPr>
          <a:lstStyle/>
          <a:p>
            <a:pPr algn="just">
              <a:lnSpc>
                <a:spcPts val="2679"/>
              </a:lnSpc>
            </a:pPr>
            <a:endParaRPr/>
          </a:p>
          <a:p>
            <a:pPr marL="438061" lvl="1" indent="-219030" algn="just">
              <a:lnSpc>
                <a:spcPts val="3144"/>
              </a:lnSpc>
              <a:buAutoNum type="arabicPeriod"/>
            </a:pPr>
            <a:r>
              <a:rPr lang="en-US" sz="2028">
                <a:solidFill>
                  <a:srgbClr val="000000"/>
                </a:solidFill>
                <a:latin typeface="Open Sans 2"/>
                <a:ea typeface="Open Sans 2"/>
                <a:cs typeface="Open Sans 2"/>
                <a:sym typeface="Open Sans 2"/>
              </a:rPr>
              <a:t> Terlaksana monitoring  &amp; evaluasi, serta antisipasi   </a:t>
            </a:r>
          </a:p>
          <a:p>
            <a:pPr algn="just">
              <a:lnSpc>
                <a:spcPts val="3144"/>
              </a:lnSpc>
            </a:pPr>
            <a:r>
              <a:rPr lang="en-US" sz="2028">
                <a:solidFill>
                  <a:srgbClr val="000000"/>
                </a:solidFill>
                <a:latin typeface="Open Sans 2"/>
                <a:ea typeface="Open Sans 2"/>
                <a:cs typeface="Open Sans 2"/>
                <a:sym typeface="Open Sans 2"/>
              </a:rPr>
              <a:t>       dampak isu jangka panjang</a:t>
            </a:r>
          </a:p>
          <a:p>
            <a:pPr algn="just">
              <a:lnSpc>
                <a:spcPts val="3144"/>
              </a:lnSpc>
            </a:pPr>
            <a:r>
              <a:rPr lang="en-US" sz="2028">
                <a:solidFill>
                  <a:srgbClr val="000000"/>
                </a:solidFill>
                <a:latin typeface="Open Sans 2"/>
                <a:ea typeface="Open Sans 2"/>
                <a:cs typeface="Open Sans 2"/>
                <a:sym typeface="Open Sans 2"/>
              </a:rPr>
              <a:t>   2.  Memastikan perubahan sudah diterapkan secara aktif </a:t>
            </a:r>
          </a:p>
          <a:p>
            <a:pPr algn="just">
              <a:lnSpc>
                <a:spcPts val="3144"/>
              </a:lnSpc>
            </a:pPr>
            <a:r>
              <a:rPr lang="en-US" sz="2028">
                <a:solidFill>
                  <a:srgbClr val="000000"/>
                </a:solidFill>
                <a:latin typeface="Open Sans 2"/>
                <a:ea typeface="Open Sans 2"/>
                <a:cs typeface="Open Sans 2"/>
                <a:sym typeface="Open Sans 2"/>
              </a:rPr>
              <a:t>        dilingkungan kerja berkala;</a:t>
            </a:r>
          </a:p>
          <a:p>
            <a:pPr algn="just">
              <a:lnSpc>
                <a:spcPts val="3144"/>
              </a:lnSpc>
            </a:pPr>
            <a:r>
              <a:rPr lang="en-US" sz="2028">
                <a:solidFill>
                  <a:srgbClr val="000000"/>
                </a:solidFill>
                <a:latin typeface="Open Sans 2"/>
                <a:ea typeface="Open Sans 2"/>
                <a:cs typeface="Open Sans 2"/>
                <a:sym typeface="Open Sans 2"/>
              </a:rPr>
              <a:t>   3. Tersusun program pengembangan SDM dalam jangka </a:t>
            </a:r>
          </a:p>
          <a:p>
            <a:pPr algn="just">
              <a:lnSpc>
                <a:spcPts val="3144"/>
              </a:lnSpc>
            </a:pPr>
            <a:r>
              <a:rPr lang="en-US" sz="2028">
                <a:solidFill>
                  <a:srgbClr val="000000"/>
                </a:solidFill>
                <a:latin typeface="Open Sans 2"/>
                <a:ea typeface="Open Sans 2"/>
                <a:cs typeface="Open Sans 2"/>
                <a:sym typeface="Open Sans 2"/>
              </a:rPr>
              <a:t>        panjang;</a:t>
            </a:r>
          </a:p>
          <a:p>
            <a:pPr algn="just">
              <a:lnSpc>
                <a:spcPts val="3144"/>
              </a:lnSpc>
            </a:pPr>
            <a:r>
              <a:rPr lang="en-US" sz="2028">
                <a:solidFill>
                  <a:srgbClr val="000000"/>
                </a:solidFill>
                <a:latin typeface="Open Sans 2"/>
                <a:ea typeface="Open Sans 2"/>
                <a:cs typeface="Open Sans 2"/>
                <a:sym typeface="Open Sans 2"/>
              </a:rPr>
              <a:t>   4.  Terbentuk Agent of Change yang menginisiasi  </a:t>
            </a:r>
          </a:p>
          <a:p>
            <a:pPr algn="just">
              <a:lnSpc>
                <a:spcPts val="3144"/>
              </a:lnSpc>
            </a:pPr>
            <a:r>
              <a:rPr lang="en-US" sz="2028">
                <a:solidFill>
                  <a:srgbClr val="000000"/>
                </a:solidFill>
                <a:latin typeface="Open Sans 2"/>
                <a:ea typeface="Open Sans 2"/>
                <a:cs typeface="Open Sans 2"/>
                <a:sym typeface="Open Sans 2"/>
              </a:rPr>
              <a:t>        perubahan secara terencana.                                                                 </a:t>
            </a:r>
          </a:p>
          <a:p>
            <a:pPr algn="just">
              <a:lnSpc>
                <a:spcPts val="3144"/>
              </a:lnSpc>
            </a:pPr>
            <a:r>
              <a:rPr lang="en-US" sz="2028">
                <a:solidFill>
                  <a:srgbClr val="000000"/>
                </a:solidFill>
                <a:latin typeface="Open Sans 2"/>
                <a:ea typeface="Open Sans 2"/>
                <a:cs typeface="Open Sans 2"/>
                <a:sym typeface="Open Sans 2"/>
              </a:rPr>
              <a:t> </a:t>
            </a:r>
          </a:p>
          <a:p>
            <a:pPr marL="0" lvl="0" indent="0" algn="just">
              <a:lnSpc>
                <a:spcPts val="2679"/>
              </a:lnSpc>
            </a:pPr>
            <a:endParaRPr lang="en-US" sz="2028">
              <a:solidFill>
                <a:srgbClr val="000000"/>
              </a:solidFill>
              <a:latin typeface="Open Sans 2"/>
              <a:ea typeface="Open Sans 2"/>
              <a:cs typeface="Open Sans 2"/>
              <a:sym typeface="Open Sans 2"/>
            </a:endParaRPr>
          </a:p>
        </p:txBody>
      </p:sp>
      <p:grpSp>
        <p:nvGrpSpPr>
          <p:cNvPr id="32" name="Group 32"/>
          <p:cNvGrpSpPr/>
          <p:nvPr/>
        </p:nvGrpSpPr>
        <p:grpSpPr>
          <a:xfrm>
            <a:off x="111584" y="0"/>
            <a:ext cx="4816586" cy="764030"/>
            <a:chOff x="0" y="0"/>
            <a:chExt cx="6422115" cy="1018707"/>
          </a:xfrm>
        </p:grpSpPr>
        <p:sp>
          <p:nvSpPr>
            <p:cNvPr id="33" name="Freeform 33"/>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3"/>
              <a:stretch>
                <a:fillRect/>
              </a:stretch>
            </a:blipFill>
          </p:spPr>
          <p:txBody>
            <a:bodyPr/>
            <a:lstStyle/>
            <a:p>
              <a:endParaRPr lang="en-ID"/>
            </a:p>
          </p:txBody>
        </p:sp>
        <p:sp>
          <p:nvSpPr>
            <p:cNvPr id="34" name="TextBox 34"/>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05" y="809332"/>
            <a:ext cx="17637126" cy="9781204"/>
            <a:chOff x="0" y="0"/>
            <a:chExt cx="4645169" cy="2576120"/>
          </a:xfrm>
        </p:grpSpPr>
        <p:sp>
          <p:nvSpPr>
            <p:cNvPr id="3" name="Freeform 3"/>
            <p:cNvSpPr/>
            <p:nvPr/>
          </p:nvSpPr>
          <p:spPr>
            <a:xfrm>
              <a:off x="0" y="0"/>
              <a:ext cx="4645169" cy="2576120"/>
            </a:xfrm>
            <a:custGeom>
              <a:avLst/>
              <a:gdLst/>
              <a:ahLst/>
              <a:cxnLst/>
              <a:rect l="l" t="t" r="r" b="b"/>
              <a:pathLst>
                <a:path w="4645169" h="2576120">
                  <a:moveTo>
                    <a:pt x="0" y="0"/>
                  </a:moveTo>
                  <a:lnTo>
                    <a:pt x="4645169" y="0"/>
                  </a:lnTo>
                  <a:lnTo>
                    <a:pt x="4645169" y="2576120"/>
                  </a:lnTo>
                  <a:lnTo>
                    <a:pt x="0" y="2576120"/>
                  </a:lnTo>
                  <a:close/>
                </a:path>
              </a:pathLst>
            </a:custGeom>
            <a:solidFill>
              <a:srgbClr val="17726D"/>
            </a:solidFill>
          </p:spPr>
          <p:txBody>
            <a:bodyPr/>
            <a:lstStyle/>
            <a:p>
              <a:endParaRPr lang="en-ID"/>
            </a:p>
          </p:txBody>
        </p:sp>
        <p:sp>
          <p:nvSpPr>
            <p:cNvPr id="4" name="TextBox 4"/>
            <p:cNvSpPr txBox="1"/>
            <p:nvPr/>
          </p:nvSpPr>
          <p:spPr>
            <a:xfrm>
              <a:off x="0" y="-47625"/>
              <a:ext cx="4645169" cy="2623745"/>
            </a:xfrm>
            <a:prstGeom prst="rect">
              <a:avLst/>
            </a:prstGeom>
          </p:spPr>
          <p:txBody>
            <a:bodyPr lIns="50800" tIns="50800" rIns="50800" bIns="50800" rtlCol="0" anchor="ctr"/>
            <a:lstStyle/>
            <a:p>
              <a:pPr algn="ctr">
                <a:lnSpc>
                  <a:spcPts val="2479"/>
                </a:lnSpc>
              </a:pPr>
              <a:endParaRPr/>
            </a:p>
            <a:p>
              <a:pPr algn="ctr">
                <a:lnSpc>
                  <a:spcPts val="2479"/>
                </a:lnSpc>
              </a:pPr>
              <a:endParaRPr/>
            </a:p>
          </p:txBody>
        </p:sp>
      </p:grpSp>
      <p:sp>
        <p:nvSpPr>
          <p:cNvPr id="5" name="TextBox 5"/>
          <p:cNvSpPr txBox="1"/>
          <p:nvPr/>
        </p:nvSpPr>
        <p:spPr>
          <a:xfrm>
            <a:off x="1588582" y="736254"/>
            <a:ext cx="3822541" cy="568421"/>
          </a:xfrm>
          <a:prstGeom prst="rect">
            <a:avLst/>
          </a:prstGeom>
        </p:spPr>
        <p:txBody>
          <a:bodyPr lIns="0" tIns="0" rIns="0" bIns="0" rtlCol="0" anchor="t">
            <a:spAutoFit/>
          </a:bodyPr>
          <a:lstStyle/>
          <a:p>
            <a:pPr marL="0" lvl="0" indent="0" algn="ctr">
              <a:lnSpc>
                <a:spcPts val="4757"/>
              </a:lnSpc>
              <a:spcBef>
                <a:spcPct val="0"/>
              </a:spcBef>
            </a:pPr>
            <a:r>
              <a:rPr lang="en-US" sz="3069" u="none" strike="noStrike">
                <a:solidFill>
                  <a:srgbClr val="000000"/>
                </a:solidFill>
                <a:latin typeface="Open Sans 2"/>
                <a:ea typeface="Open Sans 2"/>
                <a:cs typeface="Open Sans 2"/>
                <a:sym typeface="Open Sans 2"/>
              </a:rPr>
              <a:t>SERTIFIKAT WEBINAR</a:t>
            </a:r>
          </a:p>
        </p:txBody>
      </p:sp>
      <p:sp>
        <p:nvSpPr>
          <p:cNvPr id="6" name="Freeform 6"/>
          <p:cNvSpPr/>
          <p:nvPr/>
        </p:nvSpPr>
        <p:spPr>
          <a:xfrm>
            <a:off x="1323521" y="1304675"/>
            <a:ext cx="3332102" cy="4809977"/>
          </a:xfrm>
          <a:custGeom>
            <a:avLst/>
            <a:gdLst/>
            <a:ahLst/>
            <a:cxnLst/>
            <a:rect l="l" t="t" r="r" b="b"/>
            <a:pathLst>
              <a:path w="3332102" h="4809977">
                <a:moveTo>
                  <a:pt x="0" y="0"/>
                </a:moveTo>
                <a:lnTo>
                  <a:pt x="3332102" y="0"/>
                </a:lnTo>
                <a:lnTo>
                  <a:pt x="3332102" y="4809977"/>
                </a:lnTo>
                <a:lnTo>
                  <a:pt x="0" y="4809977"/>
                </a:lnTo>
                <a:lnTo>
                  <a:pt x="0" y="0"/>
                </a:lnTo>
                <a:close/>
              </a:path>
            </a:pathLst>
          </a:custGeom>
          <a:blipFill>
            <a:blip r:embed="rId2"/>
            <a:stretch>
              <a:fillRect l="-1138" r="-725" b="-3099"/>
            </a:stretch>
          </a:blipFill>
        </p:spPr>
        <p:txBody>
          <a:bodyPr/>
          <a:lstStyle/>
          <a:p>
            <a:endParaRPr lang="en-ID"/>
          </a:p>
        </p:txBody>
      </p:sp>
      <p:sp>
        <p:nvSpPr>
          <p:cNvPr id="7" name="Freeform 7"/>
          <p:cNvSpPr/>
          <p:nvPr/>
        </p:nvSpPr>
        <p:spPr>
          <a:xfrm>
            <a:off x="4879567" y="1237995"/>
            <a:ext cx="3873587" cy="4876657"/>
          </a:xfrm>
          <a:custGeom>
            <a:avLst/>
            <a:gdLst/>
            <a:ahLst/>
            <a:cxnLst/>
            <a:rect l="l" t="t" r="r" b="b"/>
            <a:pathLst>
              <a:path w="3873587" h="4876657">
                <a:moveTo>
                  <a:pt x="0" y="0"/>
                </a:moveTo>
                <a:lnTo>
                  <a:pt x="3873587" y="0"/>
                </a:lnTo>
                <a:lnTo>
                  <a:pt x="3873587" y="4876657"/>
                </a:lnTo>
                <a:lnTo>
                  <a:pt x="0" y="4876657"/>
                </a:lnTo>
                <a:lnTo>
                  <a:pt x="0" y="0"/>
                </a:lnTo>
                <a:close/>
              </a:path>
            </a:pathLst>
          </a:custGeom>
          <a:blipFill>
            <a:blip r:embed="rId3"/>
            <a:stretch>
              <a:fillRect t="-7166" b="-8885"/>
            </a:stretch>
          </a:blipFill>
        </p:spPr>
        <p:txBody>
          <a:bodyPr/>
          <a:lstStyle/>
          <a:p>
            <a:endParaRPr lang="en-ID"/>
          </a:p>
        </p:txBody>
      </p:sp>
      <p:sp>
        <p:nvSpPr>
          <p:cNvPr id="8" name="Freeform 8"/>
          <p:cNvSpPr/>
          <p:nvPr/>
        </p:nvSpPr>
        <p:spPr>
          <a:xfrm>
            <a:off x="1323521" y="6303652"/>
            <a:ext cx="3332102" cy="2516172"/>
          </a:xfrm>
          <a:custGeom>
            <a:avLst/>
            <a:gdLst/>
            <a:ahLst/>
            <a:cxnLst/>
            <a:rect l="l" t="t" r="r" b="b"/>
            <a:pathLst>
              <a:path w="3332102" h="2516172">
                <a:moveTo>
                  <a:pt x="0" y="0"/>
                </a:moveTo>
                <a:lnTo>
                  <a:pt x="3332102" y="0"/>
                </a:lnTo>
                <a:lnTo>
                  <a:pt x="3332102" y="2516171"/>
                </a:lnTo>
                <a:lnTo>
                  <a:pt x="0" y="2516171"/>
                </a:lnTo>
                <a:lnTo>
                  <a:pt x="0" y="0"/>
                </a:lnTo>
                <a:close/>
              </a:path>
            </a:pathLst>
          </a:custGeom>
          <a:blipFill>
            <a:blip r:embed="rId4"/>
            <a:stretch>
              <a:fillRect l="-5236" r="-4146" b="-174"/>
            </a:stretch>
          </a:blipFill>
        </p:spPr>
        <p:txBody>
          <a:bodyPr/>
          <a:lstStyle/>
          <a:p>
            <a:endParaRPr lang="en-ID"/>
          </a:p>
        </p:txBody>
      </p:sp>
      <p:sp>
        <p:nvSpPr>
          <p:cNvPr id="9" name="Freeform 9"/>
          <p:cNvSpPr/>
          <p:nvPr/>
        </p:nvSpPr>
        <p:spPr>
          <a:xfrm>
            <a:off x="4879567" y="6303652"/>
            <a:ext cx="3873587" cy="2516172"/>
          </a:xfrm>
          <a:custGeom>
            <a:avLst/>
            <a:gdLst/>
            <a:ahLst/>
            <a:cxnLst/>
            <a:rect l="l" t="t" r="r" b="b"/>
            <a:pathLst>
              <a:path w="3873587" h="2516172">
                <a:moveTo>
                  <a:pt x="0" y="0"/>
                </a:moveTo>
                <a:lnTo>
                  <a:pt x="3873587" y="0"/>
                </a:lnTo>
                <a:lnTo>
                  <a:pt x="3873587" y="2516171"/>
                </a:lnTo>
                <a:lnTo>
                  <a:pt x="0" y="2516171"/>
                </a:lnTo>
                <a:lnTo>
                  <a:pt x="0" y="0"/>
                </a:lnTo>
                <a:close/>
              </a:path>
            </a:pathLst>
          </a:custGeom>
          <a:blipFill>
            <a:blip r:embed="rId5"/>
            <a:stretch>
              <a:fillRect l="-468" r="-468" b="-6956"/>
            </a:stretch>
          </a:blipFill>
        </p:spPr>
        <p:txBody>
          <a:bodyPr/>
          <a:lstStyle/>
          <a:p>
            <a:endParaRPr lang="en-ID"/>
          </a:p>
        </p:txBody>
      </p:sp>
      <p:sp>
        <p:nvSpPr>
          <p:cNvPr id="10" name="TextBox 10"/>
          <p:cNvSpPr txBox="1"/>
          <p:nvPr/>
        </p:nvSpPr>
        <p:spPr>
          <a:xfrm>
            <a:off x="10704197" y="774354"/>
            <a:ext cx="3162534" cy="535987"/>
          </a:xfrm>
          <a:prstGeom prst="rect">
            <a:avLst/>
          </a:prstGeom>
        </p:spPr>
        <p:txBody>
          <a:bodyPr lIns="0" tIns="0" rIns="0" bIns="0" rtlCol="0" anchor="t">
            <a:spAutoFit/>
          </a:bodyPr>
          <a:lstStyle/>
          <a:p>
            <a:pPr algn="ctr">
              <a:lnSpc>
                <a:spcPts val="4351"/>
              </a:lnSpc>
              <a:spcBef>
                <a:spcPct val="0"/>
              </a:spcBef>
            </a:pPr>
            <a:r>
              <a:rPr lang="en-US" sz="3108" b="1">
                <a:solidFill>
                  <a:srgbClr val="000000"/>
                </a:solidFill>
                <a:latin typeface="Inter Bold"/>
                <a:ea typeface="Inter Bold"/>
                <a:cs typeface="Inter Bold"/>
                <a:sym typeface="Inter Bold"/>
              </a:rPr>
              <a:t>BEDAH BUKU</a:t>
            </a:r>
          </a:p>
        </p:txBody>
      </p:sp>
      <p:sp>
        <p:nvSpPr>
          <p:cNvPr id="11" name="TextBox 11"/>
          <p:cNvSpPr txBox="1"/>
          <p:nvPr/>
        </p:nvSpPr>
        <p:spPr>
          <a:xfrm>
            <a:off x="9398460" y="1910919"/>
            <a:ext cx="2268660" cy="423273"/>
          </a:xfrm>
          <a:prstGeom prst="rect">
            <a:avLst/>
          </a:prstGeom>
        </p:spPr>
        <p:txBody>
          <a:bodyPr lIns="0" tIns="0" rIns="0" bIns="0" rtlCol="0" anchor="t">
            <a:spAutoFit/>
          </a:bodyPr>
          <a:lstStyle/>
          <a:p>
            <a:pPr marL="0" lvl="0" indent="0" algn="ctr">
              <a:lnSpc>
                <a:spcPts val="1679"/>
              </a:lnSpc>
            </a:pPr>
            <a:r>
              <a:rPr lang="en-US" sz="1365" b="1" i="1" spc="-19">
                <a:solidFill>
                  <a:srgbClr val="F6F6F6"/>
                </a:solidFill>
                <a:latin typeface="Cormorant Garamond Bold Italics"/>
                <a:ea typeface="Cormorant Garamond Bold Italics"/>
                <a:cs typeface="Cormorant Garamond Bold Italics"/>
                <a:sym typeface="Cormorant Garamond Bold Italics"/>
              </a:rPr>
              <a:t>BUKU “CHANGE” OLEH RHENALD KHASALI., PH.D</a:t>
            </a:r>
          </a:p>
        </p:txBody>
      </p:sp>
      <p:sp>
        <p:nvSpPr>
          <p:cNvPr id="12" name="Freeform 12"/>
          <p:cNvSpPr/>
          <p:nvPr/>
        </p:nvSpPr>
        <p:spPr>
          <a:xfrm>
            <a:off x="9144000" y="2604185"/>
            <a:ext cx="6249274" cy="3157659"/>
          </a:xfrm>
          <a:custGeom>
            <a:avLst/>
            <a:gdLst/>
            <a:ahLst/>
            <a:cxnLst/>
            <a:rect l="l" t="t" r="r" b="b"/>
            <a:pathLst>
              <a:path w="6249274" h="3157659">
                <a:moveTo>
                  <a:pt x="0" y="0"/>
                </a:moveTo>
                <a:lnTo>
                  <a:pt x="6249274" y="0"/>
                </a:lnTo>
                <a:lnTo>
                  <a:pt x="6249274" y="3157659"/>
                </a:lnTo>
                <a:lnTo>
                  <a:pt x="0" y="3157659"/>
                </a:lnTo>
                <a:lnTo>
                  <a:pt x="0" y="0"/>
                </a:lnTo>
                <a:close/>
              </a:path>
            </a:pathLst>
          </a:custGeom>
          <a:blipFill>
            <a:blip r:embed="rId6"/>
            <a:stretch>
              <a:fillRect l="-385" r="-924"/>
            </a:stretch>
          </a:blipFill>
        </p:spPr>
        <p:txBody>
          <a:bodyPr/>
          <a:lstStyle/>
          <a:p>
            <a:endParaRPr lang="en-ID"/>
          </a:p>
        </p:txBody>
      </p:sp>
      <p:sp>
        <p:nvSpPr>
          <p:cNvPr id="13" name="TextBox 13"/>
          <p:cNvSpPr txBox="1"/>
          <p:nvPr/>
        </p:nvSpPr>
        <p:spPr>
          <a:xfrm>
            <a:off x="13124614" y="1873052"/>
            <a:ext cx="2268660" cy="461141"/>
          </a:xfrm>
          <a:prstGeom prst="rect">
            <a:avLst/>
          </a:prstGeom>
        </p:spPr>
        <p:txBody>
          <a:bodyPr lIns="0" tIns="0" rIns="0" bIns="0" rtlCol="0" anchor="t">
            <a:spAutoFit/>
          </a:bodyPr>
          <a:lstStyle/>
          <a:p>
            <a:pPr marL="0" lvl="0" indent="0" algn="ctr">
              <a:lnSpc>
                <a:spcPts val="1802"/>
              </a:lnSpc>
            </a:pPr>
            <a:r>
              <a:rPr lang="en-US" sz="1465" b="1" i="1" spc="-20">
                <a:solidFill>
                  <a:srgbClr val="FFFFFF"/>
                </a:solidFill>
                <a:latin typeface="Cormorant Garamond Bold Italics"/>
                <a:ea typeface="Cormorant Garamond Bold Italics"/>
                <a:cs typeface="Cormorant Garamond Bold Italics"/>
                <a:sym typeface="Cormorant Garamond Bold Italics"/>
              </a:rPr>
              <a:t>BUKU “TEAMWORK101” OLEH JOHN C. MAXWELL</a:t>
            </a:r>
          </a:p>
        </p:txBody>
      </p:sp>
      <p:sp>
        <p:nvSpPr>
          <p:cNvPr id="14" name="Freeform 14"/>
          <p:cNvSpPr/>
          <p:nvPr/>
        </p:nvSpPr>
        <p:spPr>
          <a:xfrm>
            <a:off x="12641817" y="7319616"/>
            <a:ext cx="5426307" cy="2719936"/>
          </a:xfrm>
          <a:custGeom>
            <a:avLst/>
            <a:gdLst/>
            <a:ahLst/>
            <a:cxnLst/>
            <a:rect l="l" t="t" r="r" b="b"/>
            <a:pathLst>
              <a:path w="5426307" h="2719936">
                <a:moveTo>
                  <a:pt x="0" y="0"/>
                </a:moveTo>
                <a:lnTo>
                  <a:pt x="5426307" y="0"/>
                </a:lnTo>
                <a:lnTo>
                  <a:pt x="5426307" y="2719936"/>
                </a:lnTo>
                <a:lnTo>
                  <a:pt x="0" y="27199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nvGrpSpPr>
          <p:cNvPr id="15" name="Group 15"/>
          <p:cNvGrpSpPr/>
          <p:nvPr/>
        </p:nvGrpSpPr>
        <p:grpSpPr>
          <a:xfrm>
            <a:off x="103134" y="45302"/>
            <a:ext cx="4816586" cy="764030"/>
            <a:chOff x="0" y="0"/>
            <a:chExt cx="6422115" cy="1018707"/>
          </a:xfrm>
        </p:grpSpPr>
        <p:sp>
          <p:nvSpPr>
            <p:cNvPr id="16" name="Freeform 16"/>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9"/>
              <a:stretch>
                <a:fillRect/>
              </a:stretch>
            </a:blipFill>
          </p:spPr>
          <p:txBody>
            <a:bodyPr/>
            <a:lstStyle/>
            <a:p>
              <a:endParaRPr lang="en-ID"/>
            </a:p>
          </p:txBody>
        </p:sp>
        <p:sp>
          <p:nvSpPr>
            <p:cNvPr id="17" name="TextBox 17"/>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1871058" y="1028700"/>
            <a:ext cx="6005503" cy="11497373"/>
            <a:chOff x="0" y="0"/>
            <a:chExt cx="8007338" cy="15329830"/>
          </a:xfrm>
        </p:grpSpPr>
        <p:grpSp>
          <p:nvGrpSpPr>
            <p:cNvPr id="4" name="Group 4"/>
            <p:cNvGrpSpPr/>
            <p:nvPr/>
          </p:nvGrpSpPr>
          <p:grpSpPr>
            <a:xfrm>
              <a:off x="58342" y="0"/>
              <a:ext cx="7354105" cy="8205951"/>
              <a:chOff x="0" y="0"/>
              <a:chExt cx="5678297" cy="6336030"/>
            </a:xfrm>
          </p:grpSpPr>
          <p:sp>
            <p:nvSpPr>
              <p:cNvPr id="5" name="Freeform 5"/>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alphaModFix amt="23000"/>
                </a:blip>
                <a:stretch>
                  <a:fillRect l="-41597" r="-7679"/>
                </a:stretch>
              </a:blipFill>
            </p:spPr>
            <p:txBody>
              <a:bodyPr/>
              <a:lstStyle/>
              <a:p>
                <a:endParaRPr lang="en-ID"/>
              </a:p>
            </p:txBody>
          </p:sp>
        </p:grpSp>
        <p:grpSp>
          <p:nvGrpSpPr>
            <p:cNvPr id="6" name="Group 6"/>
            <p:cNvGrpSpPr/>
            <p:nvPr/>
          </p:nvGrpSpPr>
          <p:grpSpPr>
            <a:xfrm>
              <a:off x="381054" y="3787954"/>
              <a:ext cx="7626284" cy="6536553"/>
              <a:chOff x="0" y="0"/>
              <a:chExt cx="6339713" cy="5433822"/>
            </a:xfrm>
          </p:grpSpPr>
          <p:sp>
            <p:nvSpPr>
              <p:cNvPr id="7" name="Freeform 7"/>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4">
                  <a:alphaModFix amt="23000"/>
                </a:blip>
                <a:stretch>
                  <a:fillRect l="-7139" r="-7139"/>
                </a:stretch>
              </a:blipFill>
            </p:spPr>
            <p:txBody>
              <a:bodyPr/>
              <a:lstStyle/>
              <a:p>
                <a:endParaRPr lang="en-ID"/>
              </a:p>
            </p:txBody>
          </p:sp>
        </p:grpSp>
        <p:grpSp>
          <p:nvGrpSpPr>
            <p:cNvPr id="8" name="Group 8"/>
            <p:cNvGrpSpPr/>
            <p:nvPr/>
          </p:nvGrpSpPr>
          <p:grpSpPr>
            <a:xfrm>
              <a:off x="0" y="7123879"/>
              <a:ext cx="7358440" cy="8205951"/>
              <a:chOff x="0" y="0"/>
              <a:chExt cx="5694172" cy="6350000"/>
            </a:xfrm>
          </p:grpSpPr>
          <p:sp>
            <p:nvSpPr>
              <p:cNvPr id="9" name="Freeform 9"/>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5">
                  <a:alphaModFix amt="23000"/>
                </a:blip>
                <a:stretch>
                  <a:fillRect l="-33595" r="-33595"/>
                </a:stretch>
              </a:blipFill>
            </p:spPr>
            <p:txBody>
              <a:bodyPr/>
              <a:lstStyle/>
              <a:p>
                <a:endParaRPr lang="en-ID"/>
              </a:p>
            </p:txBody>
          </p:sp>
        </p:grpSp>
      </p:grpSp>
      <p:sp>
        <p:nvSpPr>
          <p:cNvPr id="10" name="Freeform 10"/>
          <p:cNvSpPr/>
          <p:nvPr/>
        </p:nvSpPr>
        <p:spPr>
          <a:xfrm>
            <a:off x="7958438" y="8748483"/>
            <a:ext cx="12963814" cy="6498112"/>
          </a:xfrm>
          <a:custGeom>
            <a:avLst/>
            <a:gdLst/>
            <a:ahLst/>
            <a:cxnLst/>
            <a:rect l="l" t="t" r="r" b="b"/>
            <a:pathLst>
              <a:path w="12963814" h="6498112">
                <a:moveTo>
                  <a:pt x="0" y="0"/>
                </a:moveTo>
                <a:lnTo>
                  <a:pt x="12963814" y="0"/>
                </a:lnTo>
                <a:lnTo>
                  <a:pt x="12963814" y="6498112"/>
                </a:lnTo>
                <a:lnTo>
                  <a:pt x="0" y="64981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nvGrpSpPr>
          <p:cNvPr id="11" name="Group 11"/>
          <p:cNvGrpSpPr/>
          <p:nvPr/>
        </p:nvGrpSpPr>
        <p:grpSpPr>
          <a:xfrm rot="5400000">
            <a:off x="-3577146" y="2288797"/>
            <a:ext cx="7578864" cy="734196"/>
            <a:chOff x="0" y="0"/>
            <a:chExt cx="5076718" cy="491803"/>
          </a:xfrm>
        </p:grpSpPr>
        <p:sp>
          <p:nvSpPr>
            <p:cNvPr id="12" name="Freeform 12"/>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13" name="TextBox 13"/>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2311563" y="7998971"/>
            <a:ext cx="5047699" cy="734196"/>
            <a:chOff x="0" y="0"/>
            <a:chExt cx="3381212" cy="491803"/>
          </a:xfrm>
        </p:grpSpPr>
        <p:sp>
          <p:nvSpPr>
            <p:cNvPr id="15" name="Freeform 15"/>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16" name="TextBox 16"/>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4671255" y="-4940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grpSp>
        <p:nvGrpSpPr>
          <p:cNvPr id="18" name="Group 18"/>
          <p:cNvGrpSpPr/>
          <p:nvPr/>
        </p:nvGrpSpPr>
        <p:grpSpPr>
          <a:xfrm>
            <a:off x="212286" y="1784171"/>
            <a:ext cx="9591056" cy="8502829"/>
            <a:chOff x="0" y="0"/>
            <a:chExt cx="12788075" cy="11337105"/>
          </a:xfrm>
        </p:grpSpPr>
        <p:sp>
          <p:nvSpPr>
            <p:cNvPr id="19" name="Freeform 19"/>
            <p:cNvSpPr/>
            <p:nvPr/>
          </p:nvSpPr>
          <p:spPr>
            <a:xfrm>
              <a:off x="0" y="0"/>
              <a:ext cx="12579312" cy="11337105"/>
            </a:xfrm>
            <a:custGeom>
              <a:avLst/>
              <a:gdLst/>
              <a:ahLst/>
              <a:cxnLst/>
              <a:rect l="l" t="t" r="r" b="b"/>
              <a:pathLst>
                <a:path w="12579312" h="11337105">
                  <a:moveTo>
                    <a:pt x="0" y="0"/>
                  </a:moveTo>
                  <a:lnTo>
                    <a:pt x="12579312" y="0"/>
                  </a:lnTo>
                  <a:lnTo>
                    <a:pt x="12579312" y="11337105"/>
                  </a:lnTo>
                  <a:lnTo>
                    <a:pt x="0" y="11337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20" name="Freeform 20"/>
            <p:cNvSpPr/>
            <p:nvPr/>
          </p:nvSpPr>
          <p:spPr>
            <a:xfrm>
              <a:off x="946365" y="219700"/>
              <a:ext cx="1303351" cy="2149858"/>
            </a:xfrm>
            <a:custGeom>
              <a:avLst/>
              <a:gdLst/>
              <a:ahLst/>
              <a:cxnLst/>
              <a:rect l="l" t="t" r="r" b="b"/>
              <a:pathLst>
                <a:path w="1303351" h="2149858">
                  <a:moveTo>
                    <a:pt x="0" y="0"/>
                  </a:moveTo>
                  <a:lnTo>
                    <a:pt x="1303352" y="0"/>
                  </a:lnTo>
                  <a:lnTo>
                    <a:pt x="1303352" y="2149858"/>
                  </a:lnTo>
                  <a:lnTo>
                    <a:pt x="0" y="21498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21" name="Freeform 21"/>
            <p:cNvSpPr/>
            <p:nvPr/>
          </p:nvSpPr>
          <p:spPr>
            <a:xfrm>
              <a:off x="946365" y="3172658"/>
              <a:ext cx="1786808" cy="2099040"/>
            </a:xfrm>
            <a:custGeom>
              <a:avLst/>
              <a:gdLst/>
              <a:ahLst/>
              <a:cxnLst/>
              <a:rect l="l" t="t" r="r" b="b"/>
              <a:pathLst>
                <a:path w="1786808" h="2099040">
                  <a:moveTo>
                    <a:pt x="0" y="0"/>
                  </a:moveTo>
                  <a:lnTo>
                    <a:pt x="1786808" y="0"/>
                  </a:lnTo>
                  <a:lnTo>
                    <a:pt x="1786808" y="2099040"/>
                  </a:lnTo>
                  <a:lnTo>
                    <a:pt x="0" y="20990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22" name="Freeform 22"/>
            <p:cNvSpPr/>
            <p:nvPr/>
          </p:nvSpPr>
          <p:spPr>
            <a:xfrm>
              <a:off x="946365" y="6074799"/>
              <a:ext cx="1812556" cy="2175067"/>
            </a:xfrm>
            <a:custGeom>
              <a:avLst/>
              <a:gdLst/>
              <a:ahLst/>
              <a:cxnLst/>
              <a:rect l="l" t="t" r="r" b="b"/>
              <a:pathLst>
                <a:path w="1812556" h="2175067">
                  <a:moveTo>
                    <a:pt x="0" y="0"/>
                  </a:moveTo>
                  <a:lnTo>
                    <a:pt x="1812556" y="0"/>
                  </a:lnTo>
                  <a:lnTo>
                    <a:pt x="1812556" y="2175066"/>
                  </a:lnTo>
                  <a:lnTo>
                    <a:pt x="0" y="21750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23" name="Freeform 23"/>
            <p:cNvSpPr/>
            <p:nvPr/>
          </p:nvSpPr>
          <p:spPr>
            <a:xfrm>
              <a:off x="946365" y="8719797"/>
              <a:ext cx="1900761" cy="2126726"/>
            </a:xfrm>
            <a:custGeom>
              <a:avLst/>
              <a:gdLst/>
              <a:ahLst/>
              <a:cxnLst/>
              <a:rect l="l" t="t" r="r" b="b"/>
              <a:pathLst>
                <a:path w="1900761" h="2126726">
                  <a:moveTo>
                    <a:pt x="0" y="0"/>
                  </a:moveTo>
                  <a:lnTo>
                    <a:pt x="1900761" y="0"/>
                  </a:lnTo>
                  <a:lnTo>
                    <a:pt x="1900761" y="2126725"/>
                  </a:lnTo>
                  <a:lnTo>
                    <a:pt x="0" y="21267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sp>
          <p:nvSpPr>
            <p:cNvPr id="24" name="TextBox 24"/>
            <p:cNvSpPr txBox="1"/>
            <p:nvPr/>
          </p:nvSpPr>
          <p:spPr>
            <a:xfrm>
              <a:off x="3525934" y="508405"/>
              <a:ext cx="9262141" cy="1551730"/>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Shrikhand"/>
                  <a:ea typeface="Shrikhand"/>
                  <a:cs typeface="Shrikhand"/>
                  <a:sym typeface="Shrikhand"/>
                </a:rPr>
                <a:t>Dukungan dan komitmen pimpinan</a:t>
              </a:r>
            </a:p>
          </p:txBody>
        </p:sp>
        <p:sp>
          <p:nvSpPr>
            <p:cNvPr id="25" name="TextBox 25"/>
            <p:cNvSpPr txBox="1"/>
            <p:nvPr/>
          </p:nvSpPr>
          <p:spPr>
            <a:xfrm>
              <a:off x="3525934" y="3389374"/>
              <a:ext cx="7979699" cy="1551728"/>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Shrikhand"/>
                  <a:ea typeface="Shrikhand"/>
                  <a:cs typeface="Shrikhand"/>
                  <a:sym typeface="Shrikhand"/>
                </a:rPr>
                <a:t>Bimbingan dan arahan dari Coach</a:t>
              </a:r>
            </a:p>
          </p:txBody>
        </p:sp>
        <p:sp>
          <p:nvSpPr>
            <p:cNvPr id="26" name="TextBox 26"/>
            <p:cNvSpPr txBox="1"/>
            <p:nvPr/>
          </p:nvSpPr>
          <p:spPr>
            <a:xfrm>
              <a:off x="3525934" y="6023443"/>
              <a:ext cx="9053378" cy="2351828"/>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Shrikhand"/>
                  <a:ea typeface="Shrikhand"/>
                  <a:cs typeface="Shrikhand"/>
                  <a:sym typeface="Shrikhand"/>
                </a:rPr>
                <a:t>Sinergitas dan komunikasi yang efektif antar Tim yang terlibat.</a:t>
              </a:r>
            </a:p>
          </p:txBody>
        </p:sp>
        <p:sp>
          <p:nvSpPr>
            <p:cNvPr id="27" name="TextBox 27"/>
            <p:cNvSpPr txBox="1"/>
            <p:nvPr/>
          </p:nvSpPr>
          <p:spPr>
            <a:xfrm>
              <a:off x="3525934" y="8973958"/>
              <a:ext cx="6981718" cy="1551728"/>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Shrikhand"/>
                  <a:ea typeface="Shrikhand"/>
                  <a:cs typeface="Shrikhand"/>
                  <a:sym typeface="Shrikhand"/>
                </a:rPr>
                <a:t> Kolaboratif dengan Stakeholder terkait.</a:t>
              </a:r>
            </a:p>
          </p:txBody>
        </p:sp>
      </p:grpSp>
      <p:grpSp>
        <p:nvGrpSpPr>
          <p:cNvPr id="28" name="Group 28"/>
          <p:cNvGrpSpPr/>
          <p:nvPr/>
        </p:nvGrpSpPr>
        <p:grpSpPr>
          <a:xfrm>
            <a:off x="103134" y="45302"/>
            <a:ext cx="4816586" cy="764030"/>
            <a:chOff x="0" y="0"/>
            <a:chExt cx="6422115" cy="1018707"/>
          </a:xfrm>
        </p:grpSpPr>
        <p:sp>
          <p:nvSpPr>
            <p:cNvPr id="29" name="Freeform 29"/>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20"/>
              <a:stretch>
                <a:fillRect/>
              </a:stretch>
            </a:blipFill>
          </p:spPr>
          <p:txBody>
            <a:bodyPr/>
            <a:lstStyle/>
            <a:p>
              <a:endParaRPr lang="en-ID"/>
            </a:p>
          </p:txBody>
        </p:sp>
        <p:sp>
          <p:nvSpPr>
            <p:cNvPr id="30" name="TextBox 30"/>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31" name="Freeform 31"/>
          <p:cNvSpPr/>
          <p:nvPr/>
        </p:nvSpPr>
        <p:spPr>
          <a:xfrm>
            <a:off x="9803342" y="1818884"/>
            <a:ext cx="1680322" cy="1674021"/>
          </a:xfrm>
          <a:custGeom>
            <a:avLst/>
            <a:gdLst/>
            <a:ahLst/>
            <a:cxnLst/>
            <a:rect l="l" t="t" r="r" b="b"/>
            <a:pathLst>
              <a:path w="1680322" h="1674021">
                <a:moveTo>
                  <a:pt x="0" y="0"/>
                </a:moveTo>
                <a:lnTo>
                  <a:pt x="1680322" y="0"/>
                </a:lnTo>
                <a:lnTo>
                  <a:pt x="1680322" y="1674021"/>
                </a:lnTo>
                <a:lnTo>
                  <a:pt x="0" y="1674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D"/>
          </a:p>
        </p:txBody>
      </p:sp>
      <p:sp>
        <p:nvSpPr>
          <p:cNvPr id="32" name="Freeform 32"/>
          <p:cNvSpPr/>
          <p:nvPr/>
        </p:nvSpPr>
        <p:spPr>
          <a:xfrm>
            <a:off x="9795488" y="3934384"/>
            <a:ext cx="1913645" cy="1698360"/>
          </a:xfrm>
          <a:custGeom>
            <a:avLst/>
            <a:gdLst/>
            <a:ahLst/>
            <a:cxnLst/>
            <a:rect l="l" t="t" r="r" b="b"/>
            <a:pathLst>
              <a:path w="1913645" h="1698360">
                <a:moveTo>
                  <a:pt x="0" y="0"/>
                </a:moveTo>
                <a:lnTo>
                  <a:pt x="1913645" y="0"/>
                </a:lnTo>
                <a:lnTo>
                  <a:pt x="1913645" y="1698360"/>
                </a:lnTo>
                <a:lnTo>
                  <a:pt x="0" y="169836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D"/>
          </a:p>
        </p:txBody>
      </p:sp>
      <p:sp>
        <p:nvSpPr>
          <p:cNvPr id="33" name="Freeform 33"/>
          <p:cNvSpPr/>
          <p:nvPr/>
        </p:nvSpPr>
        <p:spPr>
          <a:xfrm>
            <a:off x="9805735" y="6261394"/>
            <a:ext cx="1903398" cy="1584579"/>
          </a:xfrm>
          <a:custGeom>
            <a:avLst/>
            <a:gdLst/>
            <a:ahLst/>
            <a:cxnLst/>
            <a:rect l="l" t="t" r="r" b="b"/>
            <a:pathLst>
              <a:path w="1903398" h="1584579">
                <a:moveTo>
                  <a:pt x="0" y="0"/>
                </a:moveTo>
                <a:lnTo>
                  <a:pt x="1903398" y="0"/>
                </a:lnTo>
                <a:lnTo>
                  <a:pt x="1903398" y="1584578"/>
                </a:lnTo>
                <a:lnTo>
                  <a:pt x="0" y="158457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ID"/>
          </a:p>
        </p:txBody>
      </p:sp>
      <p:sp>
        <p:nvSpPr>
          <p:cNvPr id="34" name="Freeform 34"/>
          <p:cNvSpPr/>
          <p:nvPr/>
        </p:nvSpPr>
        <p:spPr>
          <a:xfrm>
            <a:off x="9965775" y="8376703"/>
            <a:ext cx="1743358" cy="1763194"/>
          </a:xfrm>
          <a:custGeom>
            <a:avLst/>
            <a:gdLst/>
            <a:ahLst/>
            <a:cxnLst/>
            <a:rect l="l" t="t" r="r" b="b"/>
            <a:pathLst>
              <a:path w="1743358" h="1763194">
                <a:moveTo>
                  <a:pt x="0" y="0"/>
                </a:moveTo>
                <a:lnTo>
                  <a:pt x="1743358" y="0"/>
                </a:lnTo>
                <a:lnTo>
                  <a:pt x="1743358" y="1763194"/>
                </a:lnTo>
                <a:lnTo>
                  <a:pt x="0" y="176319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ID"/>
          </a:p>
        </p:txBody>
      </p:sp>
      <p:sp>
        <p:nvSpPr>
          <p:cNvPr id="35" name="TextBox 35"/>
          <p:cNvSpPr txBox="1"/>
          <p:nvPr/>
        </p:nvSpPr>
        <p:spPr>
          <a:xfrm>
            <a:off x="5565495" y="325145"/>
            <a:ext cx="8459986" cy="863600"/>
          </a:xfrm>
          <a:prstGeom prst="rect">
            <a:avLst/>
          </a:prstGeom>
        </p:spPr>
        <p:txBody>
          <a:bodyPr lIns="0" tIns="0" rIns="0" bIns="0" rtlCol="0" anchor="t">
            <a:spAutoFit/>
          </a:bodyPr>
          <a:lstStyle/>
          <a:p>
            <a:pPr algn="ctr">
              <a:lnSpc>
                <a:spcPts val="7000"/>
              </a:lnSpc>
              <a:spcBef>
                <a:spcPct val="0"/>
              </a:spcBef>
            </a:pPr>
            <a:r>
              <a:rPr lang="en-US" sz="5000" b="1">
                <a:solidFill>
                  <a:srgbClr val="F7901E"/>
                </a:solidFill>
                <a:latin typeface="Antonio Bold"/>
                <a:ea typeface="Antonio Bold"/>
                <a:cs typeface="Antonio Bold"/>
                <a:sym typeface="Antonio Bold"/>
              </a:rPr>
              <a:t>KEBERLANJUTAN PROYEK PERUBAHAN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221058" y="3557263"/>
            <a:ext cx="7355191" cy="4951126"/>
            <a:chOff x="0" y="0"/>
            <a:chExt cx="692550" cy="466188"/>
          </a:xfrm>
        </p:grpSpPr>
        <p:sp>
          <p:nvSpPr>
            <p:cNvPr id="4" name="Freeform 4"/>
            <p:cNvSpPr/>
            <p:nvPr/>
          </p:nvSpPr>
          <p:spPr>
            <a:xfrm>
              <a:off x="0" y="0"/>
              <a:ext cx="692550" cy="466188"/>
            </a:xfrm>
            <a:custGeom>
              <a:avLst/>
              <a:gdLst/>
              <a:ahLst/>
              <a:cxnLst/>
              <a:rect l="l" t="t" r="r" b="b"/>
              <a:pathLst>
                <a:path w="692550" h="466188">
                  <a:moveTo>
                    <a:pt x="489350" y="0"/>
                  </a:moveTo>
                  <a:lnTo>
                    <a:pt x="0" y="0"/>
                  </a:lnTo>
                  <a:lnTo>
                    <a:pt x="203200" y="466188"/>
                  </a:lnTo>
                  <a:lnTo>
                    <a:pt x="692550" y="466188"/>
                  </a:lnTo>
                  <a:lnTo>
                    <a:pt x="489350" y="0"/>
                  </a:lnTo>
                  <a:close/>
                </a:path>
              </a:pathLst>
            </a:custGeom>
            <a:solidFill>
              <a:srgbClr val="2F4F66"/>
            </a:solidFill>
          </p:spPr>
          <p:txBody>
            <a:bodyPr/>
            <a:lstStyle/>
            <a:p>
              <a:endParaRPr lang="en-ID"/>
            </a:p>
          </p:txBody>
        </p:sp>
        <p:sp>
          <p:nvSpPr>
            <p:cNvPr id="5" name="TextBox 5"/>
            <p:cNvSpPr txBox="1"/>
            <p:nvPr/>
          </p:nvSpPr>
          <p:spPr>
            <a:xfrm>
              <a:off x="101600" y="-38100"/>
              <a:ext cx="489350" cy="50428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6241404" y="1100679"/>
            <a:ext cx="6796574" cy="7407710"/>
          </a:xfrm>
          <a:custGeom>
            <a:avLst/>
            <a:gdLst/>
            <a:ahLst/>
            <a:cxnLst/>
            <a:rect l="l" t="t" r="r" b="b"/>
            <a:pathLst>
              <a:path w="6796574" h="7407710">
                <a:moveTo>
                  <a:pt x="0" y="0"/>
                </a:moveTo>
                <a:lnTo>
                  <a:pt x="6796573" y="0"/>
                </a:lnTo>
                <a:lnTo>
                  <a:pt x="6796573" y="7407710"/>
                </a:lnTo>
                <a:lnTo>
                  <a:pt x="0" y="7407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9711752" y="3557263"/>
            <a:ext cx="7355191" cy="4951126"/>
            <a:chOff x="0" y="0"/>
            <a:chExt cx="692550" cy="466188"/>
          </a:xfrm>
        </p:grpSpPr>
        <p:sp>
          <p:nvSpPr>
            <p:cNvPr id="8" name="Freeform 8"/>
            <p:cNvSpPr/>
            <p:nvPr/>
          </p:nvSpPr>
          <p:spPr>
            <a:xfrm>
              <a:off x="0" y="0"/>
              <a:ext cx="692550" cy="466188"/>
            </a:xfrm>
            <a:custGeom>
              <a:avLst/>
              <a:gdLst/>
              <a:ahLst/>
              <a:cxnLst/>
              <a:rect l="l" t="t" r="r" b="b"/>
              <a:pathLst>
                <a:path w="692550" h="466188">
                  <a:moveTo>
                    <a:pt x="489350" y="0"/>
                  </a:moveTo>
                  <a:lnTo>
                    <a:pt x="0" y="0"/>
                  </a:lnTo>
                  <a:lnTo>
                    <a:pt x="203200" y="466188"/>
                  </a:lnTo>
                  <a:lnTo>
                    <a:pt x="692550" y="466188"/>
                  </a:lnTo>
                  <a:lnTo>
                    <a:pt x="489350" y="0"/>
                  </a:lnTo>
                  <a:close/>
                </a:path>
              </a:pathLst>
            </a:custGeom>
            <a:solidFill>
              <a:srgbClr val="2F4F66"/>
            </a:solidFill>
          </p:spPr>
          <p:txBody>
            <a:bodyPr/>
            <a:lstStyle/>
            <a:p>
              <a:endParaRPr lang="en-ID"/>
            </a:p>
          </p:txBody>
        </p:sp>
        <p:sp>
          <p:nvSpPr>
            <p:cNvPr id="9" name="TextBox 9"/>
            <p:cNvSpPr txBox="1"/>
            <p:nvPr/>
          </p:nvSpPr>
          <p:spPr>
            <a:xfrm>
              <a:off x="101600" y="-38100"/>
              <a:ext cx="489350" cy="50428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46433" y="3557263"/>
            <a:ext cx="6957626" cy="4951126"/>
            <a:chOff x="0" y="0"/>
            <a:chExt cx="975504" cy="694180"/>
          </a:xfrm>
        </p:grpSpPr>
        <p:sp>
          <p:nvSpPr>
            <p:cNvPr id="11" name="Freeform 11"/>
            <p:cNvSpPr/>
            <p:nvPr/>
          </p:nvSpPr>
          <p:spPr>
            <a:xfrm>
              <a:off x="0" y="0"/>
              <a:ext cx="975504" cy="694180"/>
            </a:xfrm>
            <a:custGeom>
              <a:avLst/>
              <a:gdLst/>
              <a:ahLst/>
              <a:cxnLst/>
              <a:rect l="l" t="t" r="r" b="b"/>
              <a:pathLst>
                <a:path w="975504" h="694180">
                  <a:moveTo>
                    <a:pt x="975504" y="347090"/>
                  </a:moveTo>
                  <a:lnTo>
                    <a:pt x="772304" y="694180"/>
                  </a:lnTo>
                  <a:lnTo>
                    <a:pt x="203200" y="694180"/>
                  </a:lnTo>
                  <a:lnTo>
                    <a:pt x="0" y="347090"/>
                  </a:lnTo>
                  <a:lnTo>
                    <a:pt x="203200" y="0"/>
                  </a:lnTo>
                  <a:lnTo>
                    <a:pt x="772304" y="0"/>
                  </a:lnTo>
                  <a:lnTo>
                    <a:pt x="975504" y="347090"/>
                  </a:lnTo>
                  <a:close/>
                </a:path>
              </a:pathLst>
            </a:custGeom>
            <a:solidFill>
              <a:srgbClr val="2F4F66"/>
            </a:solidFill>
          </p:spPr>
          <p:txBody>
            <a:bodyPr/>
            <a:lstStyle/>
            <a:p>
              <a:endParaRPr lang="en-ID"/>
            </a:p>
          </p:txBody>
        </p:sp>
        <p:sp>
          <p:nvSpPr>
            <p:cNvPr id="12" name="TextBox 12"/>
            <p:cNvSpPr txBox="1"/>
            <p:nvPr/>
          </p:nvSpPr>
          <p:spPr>
            <a:xfrm>
              <a:off x="114300" y="-38100"/>
              <a:ext cx="746904" cy="73228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794654" y="3557263"/>
            <a:ext cx="6957626" cy="4951126"/>
            <a:chOff x="0" y="0"/>
            <a:chExt cx="975504" cy="694180"/>
          </a:xfrm>
        </p:grpSpPr>
        <p:sp>
          <p:nvSpPr>
            <p:cNvPr id="14" name="Freeform 14"/>
            <p:cNvSpPr/>
            <p:nvPr/>
          </p:nvSpPr>
          <p:spPr>
            <a:xfrm>
              <a:off x="0" y="0"/>
              <a:ext cx="975504" cy="694180"/>
            </a:xfrm>
            <a:custGeom>
              <a:avLst/>
              <a:gdLst/>
              <a:ahLst/>
              <a:cxnLst/>
              <a:rect l="l" t="t" r="r" b="b"/>
              <a:pathLst>
                <a:path w="975504" h="694180">
                  <a:moveTo>
                    <a:pt x="975504" y="347090"/>
                  </a:moveTo>
                  <a:lnTo>
                    <a:pt x="772304" y="694180"/>
                  </a:lnTo>
                  <a:lnTo>
                    <a:pt x="203200" y="694180"/>
                  </a:lnTo>
                  <a:lnTo>
                    <a:pt x="0" y="347090"/>
                  </a:lnTo>
                  <a:lnTo>
                    <a:pt x="203200" y="0"/>
                  </a:lnTo>
                  <a:lnTo>
                    <a:pt x="772304" y="0"/>
                  </a:lnTo>
                  <a:lnTo>
                    <a:pt x="975504" y="347090"/>
                  </a:lnTo>
                  <a:close/>
                </a:path>
              </a:pathLst>
            </a:custGeom>
            <a:solidFill>
              <a:srgbClr val="2F4F66"/>
            </a:solidFill>
          </p:spPr>
          <p:txBody>
            <a:bodyPr/>
            <a:lstStyle/>
            <a:p>
              <a:endParaRPr lang="en-ID"/>
            </a:p>
          </p:txBody>
        </p:sp>
        <p:sp>
          <p:nvSpPr>
            <p:cNvPr id="15" name="TextBox 15"/>
            <p:cNvSpPr txBox="1"/>
            <p:nvPr/>
          </p:nvSpPr>
          <p:spPr>
            <a:xfrm>
              <a:off x="114300" y="-38100"/>
              <a:ext cx="746904" cy="73228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139419" y="8307826"/>
            <a:ext cx="2148949" cy="1993150"/>
          </a:xfrm>
          <a:custGeom>
            <a:avLst/>
            <a:gdLst/>
            <a:ahLst/>
            <a:cxnLst/>
            <a:rect l="l" t="t" r="r" b="b"/>
            <a:pathLst>
              <a:path w="2148949" h="1993150">
                <a:moveTo>
                  <a:pt x="0" y="0"/>
                </a:moveTo>
                <a:lnTo>
                  <a:pt x="2148949" y="0"/>
                </a:lnTo>
                <a:lnTo>
                  <a:pt x="2148949" y="1993151"/>
                </a:lnTo>
                <a:lnTo>
                  <a:pt x="0" y="1993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7" name="Freeform 17"/>
          <p:cNvSpPr/>
          <p:nvPr/>
        </p:nvSpPr>
        <p:spPr>
          <a:xfrm flipH="1">
            <a:off x="-28575" y="8307826"/>
            <a:ext cx="2148949" cy="1993150"/>
          </a:xfrm>
          <a:custGeom>
            <a:avLst/>
            <a:gdLst/>
            <a:ahLst/>
            <a:cxnLst/>
            <a:rect l="l" t="t" r="r" b="b"/>
            <a:pathLst>
              <a:path w="2148949" h="1993150">
                <a:moveTo>
                  <a:pt x="2148949" y="0"/>
                </a:moveTo>
                <a:lnTo>
                  <a:pt x="0" y="0"/>
                </a:lnTo>
                <a:lnTo>
                  <a:pt x="0" y="1993151"/>
                </a:lnTo>
                <a:lnTo>
                  <a:pt x="2148949" y="1993151"/>
                </a:lnTo>
                <a:lnTo>
                  <a:pt x="214894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8" name="Freeform 18"/>
          <p:cNvSpPr/>
          <p:nvPr/>
        </p:nvSpPr>
        <p:spPr>
          <a:xfrm flipH="1" flipV="1">
            <a:off x="-47096" y="0"/>
            <a:ext cx="3187058" cy="2955996"/>
          </a:xfrm>
          <a:custGeom>
            <a:avLst/>
            <a:gdLst/>
            <a:ahLst/>
            <a:cxnLst/>
            <a:rect l="l" t="t" r="r" b="b"/>
            <a:pathLst>
              <a:path w="3187058" h="2955996">
                <a:moveTo>
                  <a:pt x="3187058" y="2955996"/>
                </a:moveTo>
                <a:lnTo>
                  <a:pt x="0" y="2955996"/>
                </a:lnTo>
                <a:lnTo>
                  <a:pt x="0" y="0"/>
                </a:lnTo>
                <a:lnTo>
                  <a:pt x="3187058" y="0"/>
                </a:lnTo>
                <a:lnTo>
                  <a:pt x="3187058" y="2955996"/>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9" name="Freeform 19"/>
          <p:cNvSpPr/>
          <p:nvPr/>
        </p:nvSpPr>
        <p:spPr>
          <a:xfrm flipV="1">
            <a:off x="15148284" y="0"/>
            <a:ext cx="3187058" cy="2955996"/>
          </a:xfrm>
          <a:custGeom>
            <a:avLst/>
            <a:gdLst/>
            <a:ahLst/>
            <a:cxnLst/>
            <a:rect l="l" t="t" r="r" b="b"/>
            <a:pathLst>
              <a:path w="3187058" h="2955996">
                <a:moveTo>
                  <a:pt x="0" y="2955996"/>
                </a:moveTo>
                <a:lnTo>
                  <a:pt x="3187058" y="2955996"/>
                </a:lnTo>
                <a:lnTo>
                  <a:pt x="3187058" y="0"/>
                </a:lnTo>
                <a:lnTo>
                  <a:pt x="0" y="0"/>
                </a:lnTo>
                <a:lnTo>
                  <a:pt x="0" y="295599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0" name="TextBox 20"/>
          <p:cNvSpPr txBox="1"/>
          <p:nvPr/>
        </p:nvSpPr>
        <p:spPr>
          <a:xfrm>
            <a:off x="4081230" y="1633004"/>
            <a:ext cx="9817818" cy="1155315"/>
          </a:xfrm>
          <a:prstGeom prst="rect">
            <a:avLst/>
          </a:prstGeom>
        </p:spPr>
        <p:txBody>
          <a:bodyPr lIns="0" tIns="0" rIns="0" bIns="0" rtlCol="0" anchor="t">
            <a:spAutoFit/>
          </a:bodyPr>
          <a:lstStyle/>
          <a:p>
            <a:pPr algn="ctr">
              <a:lnSpc>
                <a:spcPts val="9248"/>
              </a:lnSpc>
            </a:pPr>
            <a:r>
              <a:rPr lang="en-US" sz="7225" b="1">
                <a:solidFill>
                  <a:srgbClr val="CF7600"/>
                </a:solidFill>
                <a:latin typeface="Montserrat Classic Bold"/>
                <a:ea typeface="Montserrat Classic Bold"/>
                <a:cs typeface="Montserrat Classic Bold"/>
                <a:sym typeface="Montserrat Classic Bold"/>
              </a:rPr>
              <a:t>PERMASALAHAN</a:t>
            </a:r>
          </a:p>
        </p:txBody>
      </p:sp>
      <p:sp>
        <p:nvSpPr>
          <p:cNvPr id="21" name="TextBox 21"/>
          <p:cNvSpPr txBox="1"/>
          <p:nvPr/>
        </p:nvSpPr>
        <p:spPr>
          <a:xfrm>
            <a:off x="10446899" y="4225486"/>
            <a:ext cx="586663" cy="482712"/>
          </a:xfrm>
          <a:prstGeom prst="rect">
            <a:avLst/>
          </a:prstGeom>
        </p:spPr>
        <p:txBody>
          <a:bodyPr lIns="0" tIns="0" rIns="0" bIns="0" rtlCol="0" anchor="t">
            <a:spAutoFit/>
          </a:bodyPr>
          <a:lstStyle/>
          <a:p>
            <a:pPr algn="ctr">
              <a:lnSpc>
                <a:spcPts val="3824"/>
              </a:lnSpc>
            </a:pPr>
            <a:r>
              <a:rPr lang="en-US" sz="2988" b="1">
                <a:solidFill>
                  <a:srgbClr val="FFFFFF"/>
                </a:solidFill>
                <a:latin typeface="Montserrat Classic Bold"/>
                <a:ea typeface="Montserrat Classic Bold"/>
                <a:cs typeface="Montserrat Classic Bold"/>
                <a:sym typeface="Montserrat Classic Bold"/>
              </a:rPr>
              <a:t>02.</a:t>
            </a:r>
          </a:p>
        </p:txBody>
      </p:sp>
      <p:sp>
        <p:nvSpPr>
          <p:cNvPr id="22" name="TextBox 22"/>
          <p:cNvSpPr txBox="1"/>
          <p:nvPr/>
        </p:nvSpPr>
        <p:spPr>
          <a:xfrm>
            <a:off x="11070211" y="6659398"/>
            <a:ext cx="659960" cy="482712"/>
          </a:xfrm>
          <a:prstGeom prst="rect">
            <a:avLst/>
          </a:prstGeom>
        </p:spPr>
        <p:txBody>
          <a:bodyPr lIns="0" tIns="0" rIns="0" bIns="0" rtlCol="0" anchor="t">
            <a:spAutoFit/>
          </a:bodyPr>
          <a:lstStyle/>
          <a:p>
            <a:pPr algn="ctr">
              <a:lnSpc>
                <a:spcPts val="3824"/>
              </a:lnSpc>
            </a:pPr>
            <a:r>
              <a:rPr lang="en-US" sz="2988" b="1">
                <a:solidFill>
                  <a:srgbClr val="FFFFFF"/>
                </a:solidFill>
                <a:latin typeface="Montserrat Classic Bold"/>
                <a:ea typeface="Montserrat Classic Bold"/>
                <a:cs typeface="Montserrat Classic Bold"/>
                <a:sym typeface="Montserrat Classic Bold"/>
              </a:rPr>
              <a:t>03.</a:t>
            </a:r>
          </a:p>
        </p:txBody>
      </p:sp>
      <p:sp>
        <p:nvSpPr>
          <p:cNvPr id="23" name="TextBox 23"/>
          <p:cNvSpPr txBox="1"/>
          <p:nvPr/>
        </p:nvSpPr>
        <p:spPr>
          <a:xfrm>
            <a:off x="2480002" y="4878062"/>
            <a:ext cx="659960" cy="482712"/>
          </a:xfrm>
          <a:prstGeom prst="rect">
            <a:avLst/>
          </a:prstGeom>
        </p:spPr>
        <p:txBody>
          <a:bodyPr lIns="0" tIns="0" rIns="0" bIns="0" rtlCol="0" anchor="t">
            <a:spAutoFit/>
          </a:bodyPr>
          <a:lstStyle/>
          <a:p>
            <a:pPr algn="ctr">
              <a:lnSpc>
                <a:spcPts val="3824"/>
              </a:lnSpc>
            </a:pPr>
            <a:r>
              <a:rPr lang="en-US" sz="2988" b="1">
                <a:solidFill>
                  <a:srgbClr val="FFFFFF"/>
                </a:solidFill>
                <a:latin typeface="Montserrat Classic Bold"/>
                <a:ea typeface="Montserrat Classic Bold"/>
                <a:cs typeface="Montserrat Classic Bold"/>
                <a:sym typeface="Montserrat Classic Bold"/>
              </a:rPr>
              <a:t>01.</a:t>
            </a:r>
          </a:p>
        </p:txBody>
      </p:sp>
      <p:sp>
        <p:nvSpPr>
          <p:cNvPr id="24" name="TextBox 24"/>
          <p:cNvSpPr txBox="1"/>
          <p:nvPr/>
        </p:nvSpPr>
        <p:spPr>
          <a:xfrm>
            <a:off x="11185595" y="4433505"/>
            <a:ext cx="4407504" cy="1909133"/>
          </a:xfrm>
          <a:prstGeom prst="rect">
            <a:avLst/>
          </a:prstGeom>
        </p:spPr>
        <p:txBody>
          <a:bodyPr lIns="0" tIns="0" rIns="0" bIns="0" rtlCol="0" anchor="t">
            <a:spAutoFit/>
          </a:bodyPr>
          <a:lstStyle/>
          <a:p>
            <a:pPr algn="just">
              <a:lnSpc>
                <a:spcPts val="2560"/>
              </a:lnSpc>
            </a:pPr>
            <a:r>
              <a:rPr lang="en-US" sz="1828">
                <a:solidFill>
                  <a:srgbClr val="FFFFFF"/>
                </a:solidFill>
                <a:latin typeface="Roboto Condensed"/>
                <a:ea typeface="Roboto Condensed"/>
                <a:cs typeface="Roboto Condensed"/>
                <a:sym typeface="Roboto Condensed"/>
              </a:rPr>
              <a:t>Belum adanya jukrah Kabidlabfor kepada jajaran penyidik area servis dan kerjasama atau PKS dengan stakeholder lain dalamrangkakemitraan dan kolaborasi pengembangan Ilmu pengetahuan.</a:t>
            </a:r>
          </a:p>
          <a:p>
            <a:pPr algn="just">
              <a:lnSpc>
                <a:spcPts val="2560"/>
              </a:lnSpc>
              <a:spcBef>
                <a:spcPct val="0"/>
              </a:spcBef>
            </a:pPr>
            <a:endParaRPr lang="en-US" sz="1828">
              <a:solidFill>
                <a:srgbClr val="FFFFFF"/>
              </a:solidFill>
              <a:latin typeface="Roboto Condensed"/>
              <a:ea typeface="Roboto Condensed"/>
              <a:cs typeface="Roboto Condensed"/>
              <a:sym typeface="Roboto Condensed"/>
            </a:endParaRPr>
          </a:p>
        </p:txBody>
      </p:sp>
      <p:sp>
        <p:nvSpPr>
          <p:cNvPr id="25" name="TextBox 25"/>
          <p:cNvSpPr txBox="1"/>
          <p:nvPr/>
        </p:nvSpPr>
        <p:spPr>
          <a:xfrm>
            <a:off x="11730171" y="6696341"/>
            <a:ext cx="4337756" cy="834390"/>
          </a:xfrm>
          <a:prstGeom prst="rect">
            <a:avLst/>
          </a:prstGeom>
        </p:spPr>
        <p:txBody>
          <a:bodyPr lIns="0" tIns="0" rIns="0" bIns="0" rtlCol="0" anchor="t">
            <a:spAutoFit/>
          </a:bodyPr>
          <a:lstStyle/>
          <a:p>
            <a:pPr algn="just">
              <a:lnSpc>
                <a:spcPts val="3359"/>
              </a:lnSpc>
            </a:pPr>
            <a:r>
              <a:rPr lang="en-US" sz="2399">
                <a:solidFill>
                  <a:srgbClr val="FFFFFF"/>
                </a:solidFill>
                <a:latin typeface="Roboto Condensed"/>
                <a:ea typeface="Roboto Condensed"/>
                <a:cs typeface="Roboto Condensed"/>
                <a:sym typeface="Roboto Condensed"/>
              </a:rPr>
              <a:t>Area Servis Bidlabfor Polda Jateng. </a:t>
            </a:r>
          </a:p>
          <a:p>
            <a:pPr algn="just">
              <a:lnSpc>
                <a:spcPts val="3359"/>
              </a:lnSpc>
              <a:spcBef>
                <a:spcPct val="0"/>
              </a:spcBef>
            </a:pPr>
            <a:endParaRPr lang="en-US" sz="2399">
              <a:solidFill>
                <a:srgbClr val="FFFFFF"/>
              </a:solidFill>
              <a:latin typeface="Roboto Condensed"/>
              <a:ea typeface="Roboto Condensed"/>
              <a:cs typeface="Roboto Condensed"/>
              <a:sym typeface="Roboto Condensed"/>
            </a:endParaRPr>
          </a:p>
        </p:txBody>
      </p:sp>
      <p:sp>
        <p:nvSpPr>
          <p:cNvPr id="26" name="TextBox 26"/>
          <p:cNvSpPr txBox="1"/>
          <p:nvPr/>
        </p:nvSpPr>
        <p:spPr>
          <a:xfrm>
            <a:off x="3139962" y="4849487"/>
            <a:ext cx="4407504" cy="2065555"/>
          </a:xfrm>
          <a:prstGeom prst="rect">
            <a:avLst/>
          </a:prstGeom>
        </p:spPr>
        <p:txBody>
          <a:bodyPr lIns="0" tIns="0" rIns="0" bIns="0" rtlCol="0" anchor="t">
            <a:spAutoFit/>
          </a:bodyPr>
          <a:lstStyle/>
          <a:p>
            <a:pPr algn="just">
              <a:lnSpc>
                <a:spcPts val="2700"/>
              </a:lnSpc>
              <a:spcBef>
                <a:spcPct val="0"/>
              </a:spcBef>
            </a:pPr>
            <a:r>
              <a:rPr lang="en-US" sz="1928">
                <a:solidFill>
                  <a:srgbClr val="FFFFFF"/>
                </a:solidFill>
                <a:latin typeface="Roboto Condensed"/>
                <a:ea typeface="Roboto Condensed"/>
                <a:cs typeface="Roboto Condensed"/>
                <a:sym typeface="Roboto Condensed"/>
              </a:rPr>
              <a:t>Kurangnya optimalnya kemampuan personil dalam melakukan pemeriksaan dan penanganan barang bukti, jumlah personil pemeriksa terbatas dan minimnya informasi tugas dan fungsi Bidlabfor pada jajaran area servis. </a:t>
            </a:r>
          </a:p>
        </p:txBody>
      </p:sp>
      <p:grpSp>
        <p:nvGrpSpPr>
          <p:cNvPr id="27" name="Group 27"/>
          <p:cNvGrpSpPr/>
          <p:nvPr/>
        </p:nvGrpSpPr>
        <p:grpSpPr>
          <a:xfrm>
            <a:off x="208659" y="0"/>
            <a:ext cx="4816586" cy="764030"/>
            <a:chOff x="0" y="0"/>
            <a:chExt cx="6422115" cy="1018707"/>
          </a:xfrm>
        </p:grpSpPr>
        <p:sp>
          <p:nvSpPr>
            <p:cNvPr id="28" name="Freeform 28"/>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7"/>
              <a:stretch>
                <a:fillRect/>
              </a:stretch>
            </a:blipFill>
          </p:spPr>
          <p:txBody>
            <a:bodyPr/>
            <a:lstStyle/>
            <a:p>
              <a:endParaRPr lang="en-ID"/>
            </a:p>
          </p:txBody>
        </p:sp>
        <p:sp>
          <p:nvSpPr>
            <p:cNvPr id="29" name="TextBox 29"/>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9091167" y="3525732"/>
            <a:ext cx="4351856" cy="0"/>
          </a:xfrm>
          <a:prstGeom prst="line">
            <a:avLst/>
          </a:prstGeom>
          <a:ln w="76200" cap="flat">
            <a:solidFill>
              <a:srgbClr val="EAE4D2"/>
            </a:solidFill>
            <a:prstDash val="solid"/>
            <a:headEnd type="none" w="sm" len="sm"/>
            <a:tailEnd type="none" w="sm" len="sm"/>
          </a:ln>
        </p:spPr>
        <p:txBody>
          <a:bodyPr/>
          <a:lstStyle/>
          <a:p>
            <a:endParaRPr lang="en-ID"/>
          </a:p>
        </p:txBody>
      </p:sp>
      <p:grpSp>
        <p:nvGrpSpPr>
          <p:cNvPr id="3" name="Group 3"/>
          <p:cNvGrpSpPr/>
          <p:nvPr/>
        </p:nvGrpSpPr>
        <p:grpSpPr>
          <a:xfrm>
            <a:off x="14871011" y="6031106"/>
            <a:ext cx="5402508" cy="54025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6F6F6"/>
              </a:solidFill>
              <a:prstDash val="solid"/>
              <a:miter/>
            </a:ln>
          </p:spPr>
          <p:txBody>
            <a:bodyPr/>
            <a:lstStyle/>
            <a:p>
              <a:endParaRPr lang="en-ID"/>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479"/>
                </a:lnSpc>
              </a:pPr>
              <a:endParaRPr/>
            </a:p>
          </p:txBody>
        </p:sp>
      </p:grpSp>
      <p:sp>
        <p:nvSpPr>
          <p:cNvPr id="6" name="Freeform 6"/>
          <p:cNvSpPr/>
          <p:nvPr/>
        </p:nvSpPr>
        <p:spPr>
          <a:xfrm>
            <a:off x="5658029" y="7003002"/>
            <a:ext cx="6971941" cy="5677529"/>
          </a:xfrm>
          <a:custGeom>
            <a:avLst/>
            <a:gdLst/>
            <a:ahLst/>
            <a:cxnLst/>
            <a:rect l="l" t="t" r="r" b="b"/>
            <a:pathLst>
              <a:path w="6971941" h="5677529">
                <a:moveTo>
                  <a:pt x="0" y="0"/>
                </a:moveTo>
                <a:lnTo>
                  <a:pt x="6971942" y="0"/>
                </a:lnTo>
                <a:lnTo>
                  <a:pt x="6971942" y="5677530"/>
                </a:lnTo>
                <a:lnTo>
                  <a:pt x="0" y="5677530"/>
                </a:lnTo>
                <a:lnTo>
                  <a:pt x="0" y="0"/>
                </a:lnTo>
                <a:close/>
              </a:path>
            </a:pathLst>
          </a:custGeom>
          <a:blipFill>
            <a:blip r:embed="rId2"/>
            <a:stretch>
              <a:fillRect t="-17422" b="-25159"/>
            </a:stretch>
          </a:blipFill>
        </p:spPr>
        <p:txBody>
          <a:bodyPr/>
          <a:lstStyle/>
          <a:p>
            <a:endParaRPr lang="en-ID"/>
          </a:p>
        </p:txBody>
      </p:sp>
      <p:sp>
        <p:nvSpPr>
          <p:cNvPr id="7" name="Freeform 7"/>
          <p:cNvSpPr/>
          <p:nvPr/>
        </p:nvSpPr>
        <p:spPr>
          <a:xfrm>
            <a:off x="1640504" y="799870"/>
            <a:ext cx="15133759" cy="6203133"/>
          </a:xfrm>
          <a:custGeom>
            <a:avLst/>
            <a:gdLst/>
            <a:ahLst/>
            <a:cxnLst/>
            <a:rect l="l" t="t" r="r" b="b"/>
            <a:pathLst>
              <a:path w="15133759" h="6203133">
                <a:moveTo>
                  <a:pt x="0" y="0"/>
                </a:moveTo>
                <a:lnTo>
                  <a:pt x="15133758" y="0"/>
                </a:lnTo>
                <a:lnTo>
                  <a:pt x="15133758" y="6203132"/>
                </a:lnTo>
                <a:lnTo>
                  <a:pt x="0" y="6203132"/>
                </a:lnTo>
                <a:lnTo>
                  <a:pt x="0" y="0"/>
                </a:lnTo>
                <a:close/>
              </a:path>
            </a:pathLst>
          </a:custGeom>
          <a:blipFill>
            <a:blip r:embed="rId3"/>
            <a:stretch>
              <a:fillRect t="-166" b="-166"/>
            </a:stretch>
          </a:blipFill>
        </p:spPr>
        <p:txBody>
          <a:bodyPr/>
          <a:lstStyle/>
          <a:p>
            <a:endParaRPr lang="en-ID"/>
          </a:p>
        </p:txBody>
      </p:sp>
      <p:sp>
        <p:nvSpPr>
          <p:cNvPr id="8" name="TextBox 8"/>
          <p:cNvSpPr txBox="1"/>
          <p:nvPr/>
        </p:nvSpPr>
        <p:spPr>
          <a:xfrm>
            <a:off x="506174" y="7532231"/>
            <a:ext cx="2268660" cy="423273"/>
          </a:xfrm>
          <a:prstGeom prst="rect">
            <a:avLst/>
          </a:prstGeom>
        </p:spPr>
        <p:txBody>
          <a:bodyPr lIns="0" tIns="0" rIns="0" bIns="0" rtlCol="0" anchor="t">
            <a:spAutoFit/>
          </a:bodyPr>
          <a:lstStyle/>
          <a:p>
            <a:pPr marL="0" lvl="0" indent="0" algn="ctr">
              <a:lnSpc>
                <a:spcPts val="1679"/>
              </a:lnSpc>
            </a:pPr>
            <a:r>
              <a:rPr lang="en-US" sz="1365" b="1" i="1" spc="-19">
                <a:solidFill>
                  <a:srgbClr val="F6F6F6"/>
                </a:solidFill>
                <a:latin typeface="Cormorant Garamond Bold Italics"/>
                <a:ea typeface="Cormorant Garamond Bold Italics"/>
                <a:cs typeface="Cormorant Garamond Bold Italics"/>
                <a:sym typeface="Cormorant Garamond Bold Italics"/>
              </a:rPr>
              <a:t>BUKU “CHANGE” OLEH RHENALD KHASALI., PH.D</a:t>
            </a:r>
          </a:p>
        </p:txBody>
      </p:sp>
      <p:sp>
        <p:nvSpPr>
          <p:cNvPr id="9" name="TextBox 9"/>
          <p:cNvSpPr txBox="1"/>
          <p:nvPr/>
        </p:nvSpPr>
        <p:spPr>
          <a:xfrm>
            <a:off x="3589846" y="7527502"/>
            <a:ext cx="2268660" cy="461141"/>
          </a:xfrm>
          <a:prstGeom prst="rect">
            <a:avLst/>
          </a:prstGeom>
        </p:spPr>
        <p:txBody>
          <a:bodyPr lIns="0" tIns="0" rIns="0" bIns="0" rtlCol="0" anchor="t">
            <a:spAutoFit/>
          </a:bodyPr>
          <a:lstStyle/>
          <a:p>
            <a:pPr marL="0" lvl="0" indent="0" algn="ctr">
              <a:lnSpc>
                <a:spcPts val="1802"/>
              </a:lnSpc>
            </a:pPr>
            <a:r>
              <a:rPr lang="en-US" sz="1465" b="1" i="1" spc="-20">
                <a:solidFill>
                  <a:srgbClr val="FFFFFF"/>
                </a:solidFill>
                <a:latin typeface="Cormorant Garamond Bold Italics"/>
                <a:ea typeface="Cormorant Garamond Bold Italics"/>
                <a:cs typeface="Cormorant Garamond Bold Italics"/>
                <a:sym typeface="Cormorant Garamond Bold Italics"/>
              </a:rPr>
              <a:t>BUKU “TEAMWORK101” OLEH JOHN C. MAXWELL</a:t>
            </a:r>
          </a:p>
        </p:txBody>
      </p:sp>
      <p:grpSp>
        <p:nvGrpSpPr>
          <p:cNvPr id="10" name="Group 10"/>
          <p:cNvGrpSpPr/>
          <p:nvPr/>
        </p:nvGrpSpPr>
        <p:grpSpPr>
          <a:xfrm>
            <a:off x="103134" y="45302"/>
            <a:ext cx="4816586" cy="764030"/>
            <a:chOff x="0" y="0"/>
            <a:chExt cx="6422115" cy="1018707"/>
          </a:xfrm>
        </p:grpSpPr>
        <p:sp>
          <p:nvSpPr>
            <p:cNvPr id="11" name="Freeform 11"/>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4"/>
              <a:stretch>
                <a:fillRect/>
              </a:stretch>
            </a:blipFill>
          </p:spPr>
          <p:txBody>
            <a:bodyPr/>
            <a:lstStyle/>
            <a:p>
              <a:endParaRPr lang="en-ID"/>
            </a:p>
          </p:txBody>
        </p:sp>
        <p:sp>
          <p:nvSpPr>
            <p:cNvPr id="12" name="TextBox 12"/>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13" name="Freeform 13"/>
          <p:cNvSpPr/>
          <p:nvPr/>
        </p:nvSpPr>
        <p:spPr>
          <a:xfrm>
            <a:off x="12641817" y="7319616"/>
            <a:ext cx="5426307" cy="2719936"/>
          </a:xfrm>
          <a:custGeom>
            <a:avLst/>
            <a:gdLst/>
            <a:ahLst/>
            <a:cxnLst/>
            <a:rect l="l" t="t" r="r" b="b"/>
            <a:pathLst>
              <a:path w="5426307" h="2719936">
                <a:moveTo>
                  <a:pt x="0" y="0"/>
                </a:moveTo>
                <a:lnTo>
                  <a:pt x="5426307" y="0"/>
                </a:lnTo>
                <a:lnTo>
                  <a:pt x="5426307" y="2719936"/>
                </a:lnTo>
                <a:lnTo>
                  <a:pt x="0" y="2719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897" y="211182"/>
            <a:ext cx="13267586" cy="7896814"/>
          </a:xfrm>
          <a:custGeom>
            <a:avLst/>
            <a:gdLst/>
            <a:ahLst/>
            <a:cxnLst/>
            <a:rect l="l" t="t" r="r" b="b"/>
            <a:pathLst>
              <a:path w="13267586" h="7896814">
                <a:moveTo>
                  <a:pt x="0" y="0"/>
                </a:moveTo>
                <a:lnTo>
                  <a:pt x="13267586" y="0"/>
                </a:lnTo>
                <a:lnTo>
                  <a:pt x="13267586" y="7896814"/>
                </a:lnTo>
                <a:lnTo>
                  <a:pt x="0" y="7896814"/>
                </a:lnTo>
                <a:lnTo>
                  <a:pt x="0" y="0"/>
                </a:lnTo>
                <a:close/>
              </a:path>
            </a:pathLst>
          </a:custGeom>
          <a:blipFill>
            <a:blip r:embed="rId2"/>
            <a:stretch>
              <a:fillRect t="-9415" b="-9415"/>
            </a:stretch>
          </a:blipFill>
        </p:spPr>
        <p:txBody>
          <a:bodyPr/>
          <a:lstStyle/>
          <a:p>
            <a:endParaRPr lang="en-ID"/>
          </a:p>
        </p:txBody>
      </p:sp>
      <p:sp>
        <p:nvSpPr>
          <p:cNvPr id="3" name="Freeform 3"/>
          <p:cNvSpPr/>
          <p:nvPr/>
        </p:nvSpPr>
        <p:spPr>
          <a:xfrm>
            <a:off x="1718208" y="7058958"/>
            <a:ext cx="2422805" cy="2199342"/>
          </a:xfrm>
          <a:custGeom>
            <a:avLst/>
            <a:gdLst/>
            <a:ahLst/>
            <a:cxnLst/>
            <a:rect l="l" t="t" r="r" b="b"/>
            <a:pathLst>
              <a:path w="2422805" h="2199342">
                <a:moveTo>
                  <a:pt x="0" y="0"/>
                </a:moveTo>
                <a:lnTo>
                  <a:pt x="2422805" y="0"/>
                </a:lnTo>
                <a:lnTo>
                  <a:pt x="2422805" y="2199342"/>
                </a:lnTo>
                <a:lnTo>
                  <a:pt x="0" y="2199342"/>
                </a:lnTo>
                <a:lnTo>
                  <a:pt x="0" y="0"/>
                </a:lnTo>
                <a:close/>
              </a:path>
            </a:pathLst>
          </a:custGeom>
          <a:blipFill>
            <a:blip r:embed="rId3"/>
            <a:stretch>
              <a:fillRect l="-42573" t="-16160" r="-201290" b="-151755"/>
            </a:stretch>
          </a:blipFill>
        </p:spPr>
        <p:txBody>
          <a:bodyPr/>
          <a:lstStyle/>
          <a:p>
            <a:endParaRPr lang="en-ID"/>
          </a:p>
        </p:txBody>
      </p:sp>
      <p:sp>
        <p:nvSpPr>
          <p:cNvPr id="4" name="Freeform 4"/>
          <p:cNvSpPr/>
          <p:nvPr/>
        </p:nvSpPr>
        <p:spPr>
          <a:xfrm>
            <a:off x="9144000" y="7058958"/>
            <a:ext cx="2239183" cy="2062291"/>
          </a:xfrm>
          <a:custGeom>
            <a:avLst/>
            <a:gdLst/>
            <a:ahLst/>
            <a:cxnLst/>
            <a:rect l="l" t="t" r="r" b="b"/>
            <a:pathLst>
              <a:path w="2239183" h="2062291">
                <a:moveTo>
                  <a:pt x="0" y="0"/>
                </a:moveTo>
                <a:lnTo>
                  <a:pt x="2239183" y="0"/>
                </a:lnTo>
                <a:lnTo>
                  <a:pt x="2239183" y="2062290"/>
                </a:lnTo>
                <a:lnTo>
                  <a:pt x="0" y="2062290"/>
                </a:lnTo>
                <a:lnTo>
                  <a:pt x="0" y="0"/>
                </a:lnTo>
                <a:close/>
              </a:path>
            </a:pathLst>
          </a:custGeom>
          <a:blipFill>
            <a:blip r:embed="rId3"/>
            <a:stretch>
              <a:fillRect l="-184685" r="-34633" b="-145676"/>
            </a:stretch>
          </a:blipFill>
        </p:spPr>
        <p:txBody>
          <a:bodyPr/>
          <a:lstStyle/>
          <a:p>
            <a:endParaRPr lang="en-ID"/>
          </a:p>
        </p:txBody>
      </p:sp>
      <p:grpSp>
        <p:nvGrpSpPr>
          <p:cNvPr id="5" name="Group 5"/>
          <p:cNvGrpSpPr/>
          <p:nvPr/>
        </p:nvGrpSpPr>
        <p:grpSpPr>
          <a:xfrm>
            <a:off x="6235785" y="0"/>
            <a:ext cx="4816586" cy="764030"/>
            <a:chOff x="0" y="0"/>
            <a:chExt cx="6422115" cy="1018707"/>
          </a:xfrm>
        </p:grpSpPr>
        <p:sp>
          <p:nvSpPr>
            <p:cNvPr id="6" name="Freeform 6"/>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4"/>
              <a:stretch>
                <a:fillRect/>
              </a:stretch>
            </a:blipFill>
          </p:spPr>
          <p:txBody>
            <a:bodyPr/>
            <a:lstStyle/>
            <a:p>
              <a:endParaRPr lang="en-ID"/>
            </a:p>
          </p:txBody>
        </p:sp>
        <p:sp>
          <p:nvSpPr>
            <p:cNvPr id="7" name="TextBox 7"/>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
        <p:nvSpPr>
          <p:cNvPr id="8" name="Freeform 8"/>
          <p:cNvSpPr/>
          <p:nvPr/>
        </p:nvSpPr>
        <p:spPr>
          <a:xfrm>
            <a:off x="12641817" y="7319616"/>
            <a:ext cx="5426307" cy="2719936"/>
          </a:xfrm>
          <a:custGeom>
            <a:avLst/>
            <a:gdLst/>
            <a:ahLst/>
            <a:cxnLst/>
            <a:rect l="l" t="t" r="r" b="b"/>
            <a:pathLst>
              <a:path w="5426307" h="2719936">
                <a:moveTo>
                  <a:pt x="0" y="0"/>
                </a:moveTo>
                <a:lnTo>
                  <a:pt x="5426307" y="0"/>
                </a:lnTo>
                <a:lnTo>
                  <a:pt x="5426307" y="2719936"/>
                </a:lnTo>
                <a:lnTo>
                  <a:pt x="0" y="2719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9" name="Group 9"/>
          <p:cNvGrpSpPr/>
          <p:nvPr/>
        </p:nvGrpSpPr>
        <p:grpSpPr>
          <a:xfrm>
            <a:off x="16827597" y="211182"/>
            <a:ext cx="863406" cy="1914819"/>
            <a:chOff x="0" y="0"/>
            <a:chExt cx="227399" cy="504314"/>
          </a:xfrm>
        </p:grpSpPr>
        <p:sp>
          <p:nvSpPr>
            <p:cNvPr id="10" name="Freeform 10"/>
            <p:cNvSpPr/>
            <p:nvPr/>
          </p:nvSpPr>
          <p:spPr>
            <a:xfrm>
              <a:off x="0" y="0"/>
              <a:ext cx="227399" cy="504314"/>
            </a:xfrm>
            <a:custGeom>
              <a:avLst/>
              <a:gdLst/>
              <a:ahLst/>
              <a:cxnLst/>
              <a:rect l="l" t="t" r="r" b="b"/>
              <a:pathLst>
                <a:path w="227399" h="504314">
                  <a:moveTo>
                    <a:pt x="0" y="0"/>
                  </a:moveTo>
                  <a:lnTo>
                    <a:pt x="227399" y="0"/>
                  </a:lnTo>
                  <a:lnTo>
                    <a:pt x="227399" y="504314"/>
                  </a:lnTo>
                  <a:lnTo>
                    <a:pt x="0" y="504314"/>
                  </a:lnTo>
                  <a:close/>
                </a:path>
              </a:pathLst>
            </a:custGeom>
            <a:solidFill>
              <a:srgbClr val="17726D"/>
            </a:solidFill>
          </p:spPr>
          <p:txBody>
            <a:bodyPr/>
            <a:lstStyle/>
            <a:p>
              <a:endParaRPr lang="en-ID"/>
            </a:p>
          </p:txBody>
        </p:sp>
        <p:sp>
          <p:nvSpPr>
            <p:cNvPr id="11" name="TextBox 11"/>
            <p:cNvSpPr txBox="1"/>
            <p:nvPr/>
          </p:nvSpPr>
          <p:spPr>
            <a:xfrm>
              <a:off x="0" y="-47625"/>
              <a:ext cx="227399" cy="551939"/>
            </a:xfrm>
            <a:prstGeom prst="rect">
              <a:avLst/>
            </a:prstGeom>
          </p:spPr>
          <p:txBody>
            <a:bodyPr lIns="50800" tIns="50800" rIns="50800" bIns="50800" rtlCol="0" anchor="ctr"/>
            <a:lstStyle/>
            <a:p>
              <a:pPr algn="ctr">
                <a:lnSpc>
                  <a:spcPts val="2479"/>
                </a:lnSpc>
              </a:pPr>
              <a:endParaRPr/>
            </a:p>
          </p:txBody>
        </p:sp>
      </p:grpSp>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5094" y="514350"/>
            <a:ext cx="13160266" cy="9258300"/>
          </a:xfrm>
          <a:custGeom>
            <a:avLst/>
            <a:gdLst/>
            <a:ahLst/>
            <a:cxnLst/>
            <a:rect l="l" t="t" r="r" b="b"/>
            <a:pathLst>
              <a:path w="13160266" h="9258300">
                <a:moveTo>
                  <a:pt x="0" y="0"/>
                </a:moveTo>
                <a:lnTo>
                  <a:pt x="13160265" y="0"/>
                </a:lnTo>
                <a:lnTo>
                  <a:pt x="13160265" y="9258300"/>
                </a:lnTo>
                <a:lnTo>
                  <a:pt x="0" y="9258300"/>
                </a:lnTo>
                <a:lnTo>
                  <a:pt x="0" y="0"/>
                </a:lnTo>
                <a:close/>
              </a:path>
            </a:pathLst>
          </a:custGeom>
          <a:blipFill>
            <a:blip r:embed="rId2"/>
            <a:stretch>
              <a:fillRect/>
            </a:stretch>
          </a:blipFill>
        </p:spPr>
        <p:txBody>
          <a:bodyPr/>
          <a:lstStyle/>
          <a:p>
            <a:endParaRPr lang="en-ID"/>
          </a:p>
        </p:txBody>
      </p:sp>
      <p:sp>
        <p:nvSpPr>
          <p:cNvPr id="3" name="Freeform 3"/>
          <p:cNvSpPr/>
          <p:nvPr/>
        </p:nvSpPr>
        <p:spPr>
          <a:xfrm>
            <a:off x="12076596" y="0"/>
            <a:ext cx="5426307" cy="2719936"/>
          </a:xfrm>
          <a:custGeom>
            <a:avLst/>
            <a:gdLst/>
            <a:ahLst/>
            <a:cxnLst/>
            <a:rect l="l" t="t" r="r" b="b"/>
            <a:pathLst>
              <a:path w="5426307" h="2719936">
                <a:moveTo>
                  <a:pt x="0" y="0"/>
                </a:moveTo>
                <a:lnTo>
                  <a:pt x="5426306" y="0"/>
                </a:lnTo>
                <a:lnTo>
                  <a:pt x="5426306" y="2719936"/>
                </a:lnTo>
                <a:lnTo>
                  <a:pt x="0" y="2719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103134" y="45302"/>
            <a:ext cx="4816586" cy="764030"/>
            <a:chOff x="0" y="0"/>
            <a:chExt cx="6422115" cy="1018707"/>
          </a:xfrm>
        </p:grpSpPr>
        <p:sp>
          <p:nvSpPr>
            <p:cNvPr id="5" name="Freeform 5"/>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5"/>
              <a:stretch>
                <a:fillRect/>
              </a:stretch>
            </a:blipFill>
          </p:spPr>
          <p:txBody>
            <a:bodyPr/>
            <a:lstStyle/>
            <a:p>
              <a:endParaRPr lang="en-ID"/>
            </a:p>
          </p:txBody>
        </p:sp>
        <p:sp>
          <p:nvSpPr>
            <p:cNvPr id="6" name="TextBox 6"/>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sp>
        <p:nvSpPr>
          <p:cNvPr id="3" name="Freeform 3"/>
          <p:cNvSpPr/>
          <p:nvPr/>
        </p:nvSpPr>
        <p:spPr>
          <a:xfrm>
            <a:off x="5762880" y="4257569"/>
            <a:ext cx="12963814" cy="6498112"/>
          </a:xfrm>
          <a:custGeom>
            <a:avLst/>
            <a:gdLst/>
            <a:ahLst/>
            <a:cxnLst/>
            <a:rect l="l" t="t" r="r" b="b"/>
            <a:pathLst>
              <a:path w="12963814" h="6498112">
                <a:moveTo>
                  <a:pt x="0" y="0"/>
                </a:moveTo>
                <a:lnTo>
                  <a:pt x="12963814" y="0"/>
                </a:lnTo>
                <a:lnTo>
                  <a:pt x="12963814" y="6498112"/>
                </a:lnTo>
                <a:lnTo>
                  <a:pt x="0" y="6498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9686176" y="1419104"/>
            <a:ext cx="8601824" cy="7448792"/>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pSp>
        <p:nvGrpSpPr>
          <p:cNvPr id="6" name="Group 6"/>
          <p:cNvGrpSpPr/>
          <p:nvPr/>
        </p:nvGrpSpPr>
        <p:grpSpPr>
          <a:xfrm>
            <a:off x="9828312" y="1542187"/>
            <a:ext cx="8317553" cy="7202626"/>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7646" r="-7646"/>
              </a:stretch>
            </a:blipFill>
          </p:spPr>
          <p:txBody>
            <a:bodyPr/>
            <a:lstStyle/>
            <a:p>
              <a:endParaRPr lang="en-ID"/>
            </a:p>
          </p:txBody>
        </p:sp>
      </p:grpSp>
      <p:grpSp>
        <p:nvGrpSpPr>
          <p:cNvPr id="8" name="Group 8"/>
          <p:cNvGrpSpPr/>
          <p:nvPr/>
        </p:nvGrpSpPr>
        <p:grpSpPr>
          <a:xfrm rot="5400000">
            <a:off x="-3577146" y="2288797"/>
            <a:ext cx="7578864" cy="734196"/>
            <a:chOff x="0" y="0"/>
            <a:chExt cx="5076718" cy="491803"/>
          </a:xfrm>
        </p:grpSpPr>
        <p:sp>
          <p:nvSpPr>
            <p:cNvPr id="9" name="Freeform 9"/>
            <p:cNvSpPr/>
            <p:nvPr/>
          </p:nvSpPr>
          <p:spPr>
            <a:xfrm>
              <a:off x="0" y="0"/>
              <a:ext cx="5076718" cy="491803"/>
            </a:xfrm>
            <a:custGeom>
              <a:avLst/>
              <a:gdLst/>
              <a:ahLst/>
              <a:cxnLst/>
              <a:rect l="l" t="t" r="r" b="b"/>
              <a:pathLst>
                <a:path w="5076718" h="491803">
                  <a:moveTo>
                    <a:pt x="4873518" y="0"/>
                  </a:moveTo>
                  <a:lnTo>
                    <a:pt x="0" y="0"/>
                  </a:lnTo>
                  <a:lnTo>
                    <a:pt x="203200" y="491803"/>
                  </a:lnTo>
                  <a:lnTo>
                    <a:pt x="5076718" y="491803"/>
                  </a:lnTo>
                  <a:lnTo>
                    <a:pt x="4873518" y="0"/>
                  </a:lnTo>
                  <a:close/>
                </a:path>
              </a:pathLst>
            </a:custGeom>
            <a:solidFill>
              <a:srgbClr val="CF7600"/>
            </a:solidFill>
          </p:spPr>
          <p:txBody>
            <a:bodyPr/>
            <a:lstStyle/>
            <a:p>
              <a:endParaRPr lang="en-ID"/>
            </a:p>
          </p:txBody>
        </p:sp>
        <p:sp>
          <p:nvSpPr>
            <p:cNvPr id="10" name="TextBox 10"/>
            <p:cNvSpPr txBox="1"/>
            <p:nvPr/>
          </p:nvSpPr>
          <p:spPr>
            <a:xfrm>
              <a:off x="101600" y="-38100"/>
              <a:ext cx="4873518" cy="52990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2311563" y="7998971"/>
            <a:ext cx="5047699" cy="734196"/>
            <a:chOff x="0" y="0"/>
            <a:chExt cx="3381212" cy="491803"/>
          </a:xfrm>
        </p:grpSpPr>
        <p:sp>
          <p:nvSpPr>
            <p:cNvPr id="12" name="Freeform 12"/>
            <p:cNvSpPr/>
            <p:nvPr/>
          </p:nvSpPr>
          <p:spPr>
            <a:xfrm>
              <a:off x="0" y="0"/>
              <a:ext cx="3381212" cy="491803"/>
            </a:xfrm>
            <a:custGeom>
              <a:avLst/>
              <a:gdLst/>
              <a:ahLst/>
              <a:cxnLst/>
              <a:rect l="l" t="t" r="r" b="b"/>
              <a:pathLst>
                <a:path w="3381212" h="491803">
                  <a:moveTo>
                    <a:pt x="3178012" y="0"/>
                  </a:moveTo>
                  <a:lnTo>
                    <a:pt x="0" y="0"/>
                  </a:lnTo>
                  <a:lnTo>
                    <a:pt x="203200" y="491803"/>
                  </a:lnTo>
                  <a:lnTo>
                    <a:pt x="3381212" y="491803"/>
                  </a:lnTo>
                  <a:lnTo>
                    <a:pt x="3178012" y="0"/>
                  </a:lnTo>
                  <a:close/>
                </a:path>
              </a:pathLst>
            </a:custGeom>
            <a:solidFill>
              <a:srgbClr val="2F4F66"/>
            </a:solidFill>
          </p:spPr>
          <p:txBody>
            <a:bodyPr/>
            <a:lstStyle/>
            <a:p>
              <a:endParaRPr lang="en-ID"/>
            </a:p>
          </p:txBody>
        </p:sp>
        <p:sp>
          <p:nvSpPr>
            <p:cNvPr id="13" name="TextBox 13"/>
            <p:cNvSpPr txBox="1"/>
            <p:nvPr/>
          </p:nvSpPr>
          <p:spPr>
            <a:xfrm>
              <a:off x="101600" y="-38100"/>
              <a:ext cx="3178012" cy="529903"/>
            </a:xfrm>
            <a:prstGeom prst="rect">
              <a:avLst/>
            </a:prstGeom>
          </p:spPr>
          <p:txBody>
            <a:bodyPr lIns="50800" tIns="50800" rIns="50800" bIns="50800" rtlCol="0" anchor="ctr"/>
            <a:lstStyle/>
            <a:p>
              <a:pPr algn="ctr">
                <a:lnSpc>
                  <a:spcPts val="2659"/>
                </a:lnSpc>
                <a:spcBef>
                  <a:spcPct val="0"/>
                </a:spcBef>
              </a:pPr>
              <a:endParaRPr/>
            </a:p>
          </p:txBody>
        </p:sp>
      </p:grpSp>
      <p:sp>
        <p:nvSpPr>
          <p:cNvPr id="14" name="AutoShape 14"/>
          <p:cNvSpPr/>
          <p:nvPr/>
        </p:nvSpPr>
        <p:spPr>
          <a:xfrm>
            <a:off x="1208674" y="4562697"/>
            <a:ext cx="6492240" cy="0"/>
          </a:xfrm>
          <a:prstGeom prst="line">
            <a:avLst/>
          </a:prstGeom>
          <a:ln w="76200" cap="flat">
            <a:solidFill>
              <a:srgbClr val="2F4F66"/>
            </a:solidFill>
            <a:prstDash val="solid"/>
            <a:headEnd type="none" w="sm" len="sm"/>
            <a:tailEnd type="none" w="sm" len="sm"/>
          </a:ln>
        </p:spPr>
        <p:txBody>
          <a:bodyPr/>
          <a:lstStyle/>
          <a:p>
            <a:endParaRPr lang="en-ID"/>
          </a:p>
        </p:txBody>
      </p:sp>
      <p:sp>
        <p:nvSpPr>
          <p:cNvPr id="15" name="TextBox 15"/>
          <p:cNvSpPr txBox="1"/>
          <p:nvPr/>
        </p:nvSpPr>
        <p:spPr>
          <a:xfrm>
            <a:off x="1208674" y="4696047"/>
            <a:ext cx="7757706" cy="712316"/>
          </a:xfrm>
          <a:prstGeom prst="rect">
            <a:avLst/>
          </a:prstGeom>
        </p:spPr>
        <p:txBody>
          <a:bodyPr lIns="0" tIns="0" rIns="0" bIns="0" rtlCol="0" anchor="t">
            <a:spAutoFit/>
          </a:bodyPr>
          <a:lstStyle/>
          <a:p>
            <a:pPr algn="l">
              <a:lnSpc>
                <a:spcPts val="5888"/>
              </a:lnSpc>
              <a:spcBef>
                <a:spcPct val="0"/>
              </a:spcBef>
            </a:pPr>
            <a:r>
              <a:rPr lang="en-US" sz="4206" spc="25">
                <a:solidFill>
                  <a:srgbClr val="301B00"/>
                </a:solidFill>
                <a:latin typeface="Montserrat Classic"/>
                <a:ea typeface="Montserrat Classic"/>
                <a:cs typeface="Montserrat Classic"/>
                <a:sym typeface="Montserrat Classic"/>
              </a:rPr>
              <a:t>ATAS PERHATIAN ANDA</a:t>
            </a:r>
          </a:p>
        </p:txBody>
      </p:sp>
      <p:sp>
        <p:nvSpPr>
          <p:cNvPr id="16" name="TextBox 16"/>
          <p:cNvSpPr txBox="1"/>
          <p:nvPr/>
        </p:nvSpPr>
        <p:spPr>
          <a:xfrm>
            <a:off x="1208674" y="3097250"/>
            <a:ext cx="8115300" cy="1255497"/>
          </a:xfrm>
          <a:prstGeom prst="rect">
            <a:avLst/>
          </a:prstGeom>
        </p:spPr>
        <p:txBody>
          <a:bodyPr lIns="0" tIns="0" rIns="0" bIns="0" rtlCol="0" anchor="t">
            <a:spAutoFit/>
          </a:bodyPr>
          <a:lstStyle/>
          <a:p>
            <a:pPr algn="l">
              <a:lnSpc>
                <a:spcPts val="9859"/>
              </a:lnSpc>
            </a:pPr>
            <a:r>
              <a:rPr lang="en-US" sz="8216" b="1" spc="49">
                <a:solidFill>
                  <a:srgbClr val="CF7600"/>
                </a:solidFill>
                <a:latin typeface="Montserrat Classic Bold"/>
                <a:ea typeface="Montserrat Classic Bold"/>
                <a:cs typeface="Montserrat Classic Bold"/>
                <a:sym typeface="Montserrat Classic Bold"/>
              </a:rPr>
              <a:t>TERIMA KASIH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14920759" y="358038"/>
            <a:ext cx="10070738" cy="8720805"/>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sp>
        <p:nvSpPr>
          <p:cNvPr id="5" name="TextBox 5"/>
          <p:cNvSpPr txBox="1"/>
          <p:nvPr/>
        </p:nvSpPr>
        <p:spPr>
          <a:xfrm>
            <a:off x="1194168" y="668350"/>
            <a:ext cx="15390536" cy="2204663"/>
          </a:xfrm>
          <a:prstGeom prst="rect">
            <a:avLst/>
          </a:prstGeom>
        </p:spPr>
        <p:txBody>
          <a:bodyPr lIns="0" tIns="0" rIns="0" bIns="0" rtlCol="0" anchor="t">
            <a:spAutoFit/>
          </a:bodyPr>
          <a:lstStyle/>
          <a:p>
            <a:pPr algn="ctr">
              <a:lnSpc>
                <a:spcPts val="6663"/>
              </a:lnSpc>
            </a:pPr>
            <a:r>
              <a:rPr lang="en-US" sz="5205" b="1">
                <a:solidFill>
                  <a:srgbClr val="CF7600"/>
                </a:solidFill>
                <a:latin typeface="Montserrat Classic Bold"/>
                <a:ea typeface="Montserrat Classic Bold"/>
                <a:cs typeface="Montserrat Classic Bold"/>
                <a:sym typeface="Montserrat Classic Bold"/>
              </a:rPr>
              <a:t>DATA PERKARA TAHUN 2024 </a:t>
            </a:r>
          </a:p>
          <a:p>
            <a:pPr algn="ctr">
              <a:lnSpc>
                <a:spcPts val="6663"/>
              </a:lnSpc>
            </a:pPr>
            <a:r>
              <a:rPr lang="en-US" sz="5205" b="1">
                <a:solidFill>
                  <a:srgbClr val="CF7600"/>
                </a:solidFill>
                <a:latin typeface="Montserrat Classic Bold"/>
                <a:ea typeface="Montserrat Classic Bold"/>
                <a:cs typeface="Montserrat Classic Bold"/>
                <a:sym typeface="Montserrat Classic Bold"/>
              </a:rPr>
              <a:t> BULAN MARET - JULI</a:t>
            </a:r>
          </a:p>
          <a:p>
            <a:pPr algn="ctr">
              <a:lnSpc>
                <a:spcPts val="4231"/>
              </a:lnSpc>
            </a:pPr>
            <a:endParaRPr lang="en-US" sz="5205" b="1">
              <a:solidFill>
                <a:srgbClr val="CF7600"/>
              </a:solidFill>
              <a:latin typeface="Montserrat Classic Bold"/>
              <a:ea typeface="Montserrat Classic Bold"/>
              <a:cs typeface="Montserrat Classic Bold"/>
              <a:sym typeface="Montserrat Classic Bold"/>
            </a:endParaRPr>
          </a:p>
        </p:txBody>
      </p:sp>
      <p:grpSp>
        <p:nvGrpSpPr>
          <p:cNvPr id="6" name="Group 6"/>
          <p:cNvGrpSpPr/>
          <p:nvPr/>
        </p:nvGrpSpPr>
        <p:grpSpPr>
          <a:xfrm>
            <a:off x="65034" y="47195"/>
            <a:ext cx="4816586" cy="764030"/>
            <a:chOff x="0" y="0"/>
            <a:chExt cx="6422115" cy="1018707"/>
          </a:xfrm>
        </p:grpSpPr>
        <p:sp>
          <p:nvSpPr>
            <p:cNvPr id="7" name="Freeform 7"/>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3"/>
              <a:stretch>
                <a:fillRect/>
              </a:stretch>
            </a:blipFill>
          </p:spPr>
          <p:txBody>
            <a:bodyPr/>
            <a:lstStyle/>
            <a:p>
              <a:endParaRPr lang="en-ID"/>
            </a:p>
          </p:txBody>
        </p:sp>
        <p:sp>
          <p:nvSpPr>
            <p:cNvPr id="8" name="TextBox 8"/>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pic>
        <p:nvPicPr>
          <p:cNvPr id="9" name="Picture 9"/>
          <p:cNvPicPr>
            <a:picLocks noChangeAspect="1"/>
          </p:cNvPicPr>
          <p:nvPr/>
        </p:nvPicPr>
        <p:blipFill>
          <a:blip r:embed="rId4"/>
          <a:stretch>
            <a:fillRect/>
          </a:stretch>
        </p:blipFill>
        <p:spPr>
          <a:xfrm>
            <a:off x="-1193663" y="573736"/>
            <a:ext cx="20802965" cy="112352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611257" y="5275104"/>
            <a:ext cx="5681133" cy="860839"/>
            <a:chOff x="0" y="0"/>
            <a:chExt cx="3320261" cy="503106"/>
          </a:xfrm>
        </p:grpSpPr>
        <p:sp>
          <p:nvSpPr>
            <p:cNvPr id="4" name="Freeform 4"/>
            <p:cNvSpPr/>
            <p:nvPr/>
          </p:nvSpPr>
          <p:spPr>
            <a:xfrm>
              <a:off x="0" y="0"/>
              <a:ext cx="3320261" cy="503106"/>
            </a:xfrm>
            <a:custGeom>
              <a:avLst/>
              <a:gdLst/>
              <a:ahLst/>
              <a:cxnLst/>
              <a:rect l="l" t="t" r="r" b="b"/>
              <a:pathLst>
                <a:path w="3320261" h="503106">
                  <a:moveTo>
                    <a:pt x="3117061" y="0"/>
                  </a:moveTo>
                  <a:lnTo>
                    <a:pt x="0" y="0"/>
                  </a:lnTo>
                  <a:lnTo>
                    <a:pt x="203200" y="503106"/>
                  </a:lnTo>
                  <a:lnTo>
                    <a:pt x="3320261" y="503106"/>
                  </a:lnTo>
                  <a:lnTo>
                    <a:pt x="3117061" y="0"/>
                  </a:lnTo>
                  <a:close/>
                </a:path>
              </a:pathLst>
            </a:custGeom>
            <a:solidFill>
              <a:srgbClr val="2F4F66"/>
            </a:solidFill>
          </p:spPr>
          <p:txBody>
            <a:bodyPr/>
            <a:lstStyle/>
            <a:p>
              <a:endParaRPr lang="en-ID"/>
            </a:p>
          </p:txBody>
        </p:sp>
        <p:sp>
          <p:nvSpPr>
            <p:cNvPr id="5" name="TextBox 5"/>
            <p:cNvSpPr txBox="1"/>
            <p:nvPr/>
          </p:nvSpPr>
          <p:spPr>
            <a:xfrm>
              <a:off x="101600" y="-38100"/>
              <a:ext cx="3117061" cy="54120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V="1">
            <a:off x="9717434" y="-180975"/>
            <a:ext cx="8680071" cy="8050766"/>
          </a:xfrm>
          <a:custGeom>
            <a:avLst/>
            <a:gdLst/>
            <a:ahLst/>
            <a:cxnLst/>
            <a:rect l="l" t="t" r="r" b="b"/>
            <a:pathLst>
              <a:path w="8680071" h="8050766">
                <a:moveTo>
                  <a:pt x="0" y="8050766"/>
                </a:moveTo>
                <a:lnTo>
                  <a:pt x="8680071" y="8050766"/>
                </a:lnTo>
                <a:lnTo>
                  <a:pt x="8680071" y="0"/>
                </a:lnTo>
                <a:lnTo>
                  <a:pt x="0" y="0"/>
                </a:lnTo>
                <a:lnTo>
                  <a:pt x="0" y="805076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11143915" y="783098"/>
            <a:ext cx="10070738" cy="8720805"/>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sp>
        <p:nvSpPr>
          <p:cNvPr id="9" name="Freeform 9"/>
          <p:cNvSpPr/>
          <p:nvPr/>
        </p:nvSpPr>
        <p:spPr>
          <a:xfrm>
            <a:off x="1028700" y="1076292"/>
            <a:ext cx="15783422" cy="9296563"/>
          </a:xfrm>
          <a:custGeom>
            <a:avLst/>
            <a:gdLst/>
            <a:ahLst/>
            <a:cxnLst/>
            <a:rect l="l" t="t" r="r" b="b"/>
            <a:pathLst>
              <a:path w="15783422" h="9296563">
                <a:moveTo>
                  <a:pt x="0" y="0"/>
                </a:moveTo>
                <a:lnTo>
                  <a:pt x="15783422" y="0"/>
                </a:lnTo>
                <a:lnTo>
                  <a:pt x="15783422" y="9296562"/>
                </a:lnTo>
                <a:lnTo>
                  <a:pt x="0" y="9296562"/>
                </a:lnTo>
                <a:lnTo>
                  <a:pt x="0" y="0"/>
                </a:lnTo>
                <a:close/>
              </a:path>
            </a:pathLst>
          </a:custGeom>
          <a:blipFill>
            <a:blip r:embed="rId5"/>
            <a:stretch>
              <a:fillRect t="-6132" b="-6132"/>
            </a:stretch>
          </a:blipFill>
        </p:spPr>
        <p:txBody>
          <a:bodyPr/>
          <a:lstStyle/>
          <a:p>
            <a:endParaRPr lang="en-ID"/>
          </a:p>
        </p:txBody>
      </p:sp>
      <p:grpSp>
        <p:nvGrpSpPr>
          <p:cNvPr id="10" name="Group 10"/>
          <p:cNvGrpSpPr/>
          <p:nvPr/>
        </p:nvGrpSpPr>
        <p:grpSpPr>
          <a:xfrm>
            <a:off x="65034" y="47195"/>
            <a:ext cx="4816586" cy="764030"/>
            <a:chOff x="0" y="0"/>
            <a:chExt cx="6422115" cy="1018707"/>
          </a:xfrm>
        </p:grpSpPr>
        <p:sp>
          <p:nvSpPr>
            <p:cNvPr id="11" name="Freeform 11"/>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12" name="TextBox 12"/>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0" y="0"/>
            <a:ext cx="8872922" cy="10287000"/>
            <a:chOff x="0" y="0"/>
            <a:chExt cx="11830563" cy="13716000"/>
          </a:xfrm>
        </p:grpSpPr>
        <p:pic>
          <p:nvPicPr>
            <p:cNvPr id="4" name="Picture 4"/>
            <p:cNvPicPr>
              <a:picLocks noChangeAspect="1"/>
            </p:cNvPicPr>
            <p:nvPr/>
          </p:nvPicPr>
          <p:blipFill>
            <a:blip r:embed="rId3"/>
            <a:srcRect l="21309" r="21309"/>
            <a:stretch>
              <a:fillRect/>
            </a:stretch>
          </p:blipFill>
          <p:spPr>
            <a:xfrm>
              <a:off x="0" y="0"/>
              <a:ext cx="7802375" cy="9059333"/>
            </a:xfrm>
            <a:prstGeom prst="rect">
              <a:avLst/>
            </a:prstGeom>
          </p:spPr>
        </p:pic>
        <p:pic>
          <p:nvPicPr>
            <p:cNvPr id="5" name="Picture 5"/>
            <p:cNvPicPr>
              <a:picLocks noChangeAspect="1"/>
            </p:cNvPicPr>
            <p:nvPr/>
          </p:nvPicPr>
          <p:blipFill>
            <a:blip r:embed="rId4"/>
            <a:srcRect l="35654" r="35654"/>
            <a:stretch>
              <a:fillRect/>
            </a:stretch>
          </p:blipFill>
          <p:spPr>
            <a:xfrm>
              <a:off x="7929375" y="0"/>
              <a:ext cx="3901188" cy="9059333"/>
            </a:xfrm>
            <a:prstGeom prst="rect">
              <a:avLst/>
            </a:prstGeom>
          </p:spPr>
        </p:pic>
        <p:pic>
          <p:nvPicPr>
            <p:cNvPr id="6" name="Picture 6"/>
            <p:cNvPicPr>
              <a:picLocks noChangeAspect="1"/>
            </p:cNvPicPr>
            <p:nvPr/>
          </p:nvPicPr>
          <p:blipFill>
            <a:blip r:embed="rId5"/>
            <a:srcRect t="21266" b="21266"/>
            <a:stretch>
              <a:fillRect/>
            </a:stretch>
          </p:blipFill>
          <p:spPr>
            <a:xfrm>
              <a:off x="0" y="9186333"/>
              <a:ext cx="11830563" cy="4529667"/>
            </a:xfrm>
            <a:prstGeom prst="rect">
              <a:avLst/>
            </a:prstGeom>
          </p:spPr>
        </p:pic>
      </p:grpSp>
      <p:grpSp>
        <p:nvGrpSpPr>
          <p:cNvPr id="7" name="Group 7"/>
          <p:cNvGrpSpPr/>
          <p:nvPr/>
        </p:nvGrpSpPr>
        <p:grpSpPr>
          <a:xfrm>
            <a:off x="398319" y="1271415"/>
            <a:ext cx="8195907" cy="819590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n-ID"/>
            </a:p>
          </p:txBody>
        </p:sp>
      </p:grpSp>
      <p:pic>
        <p:nvPicPr>
          <p:cNvPr id="9" name="Picture 9"/>
          <p:cNvPicPr>
            <a:picLocks noChangeAspect="1"/>
          </p:cNvPicPr>
          <p:nvPr/>
        </p:nvPicPr>
        <p:blipFill>
          <a:blip r:embed="rId7"/>
          <a:stretch>
            <a:fillRect/>
          </a:stretch>
        </p:blipFill>
        <p:spPr>
          <a:xfrm>
            <a:off x="164093" y="121660"/>
            <a:ext cx="8826639" cy="9527279"/>
          </a:xfrm>
          <a:prstGeom prst="rect">
            <a:avLst/>
          </a:prstGeom>
        </p:spPr>
      </p:pic>
      <p:sp>
        <p:nvSpPr>
          <p:cNvPr id="10" name="Freeform 10"/>
          <p:cNvSpPr/>
          <p:nvPr/>
        </p:nvSpPr>
        <p:spPr>
          <a:xfrm>
            <a:off x="10105275" y="2745611"/>
            <a:ext cx="7154025" cy="6259772"/>
          </a:xfrm>
          <a:custGeom>
            <a:avLst/>
            <a:gdLst/>
            <a:ahLst/>
            <a:cxnLst/>
            <a:rect l="l" t="t" r="r" b="b"/>
            <a:pathLst>
              <a:path w="7154025" h="6259772">
                <a:moveTo>
                  <a:pt x="0" y="0"/>
                </a:moveTo>
                <a:lnTo>
                  <a:pt x="7154025" y="0"/>
                </a:lnTo>
                <a:lnTo>
                  <a:pt x="7154025" y="6259771"/>
                </a:lnTo>
                <a:lnTo>
                  <a:pt x="0" y="62597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1" name="TextBox 11"/>
          <p:cNvSpPr txBox="1"/>
          <p:nvPr/>
        </p:nvSpPr>
        <p:spPr>
          <a:xfrm>
            <a:off x="9139820" y="196850"/>
            <a:ext cx="9084935" cy="1806575"/>
          </a:xfrm>
          <a:prstGeom prst="rect">
            <a:avLst/>
          </a:prstGeom>
        </p:spPr>
        <p:txBody>
          <a:bodyPr lIns="0" tIns="0" rIns="0" bIns="0" rtlCol="0" anchor="t">
            <a:spAutoFit/>
          </a:bodyPr>
          <a:lstStyle/>
          <a:p>
            <a:pPr algn="ctr">
              <a:lnSpc>
                <a:spcPts val="6999"/>
              </a:lnSpc>
            </a:pPr>
            <a:r>
              <a:rPr lang="en-US" sz="6999" b="1" i="1">
                <a:solidFill>
                  <a:srgbClr val="4F7335"/>
                </a:solidFill>
                <a:latin typeface="Antonio Bold Italics"/>
                <a:ea typeface="Antonio Bold Italics"/>
                <a:cs typeface="Antonio Bold Italics"/>
                <a:sym typeface="Antonio Bold Italics"/>
              </a:rPr>
              <a:t>DIAGRAM PERSONEL BIDLABFOR POLDA JATENG</a:t>
            </a:r>
          </a:p>
        </p:txBody>
      </p:sp>
      <p:sp>
        <p:nvSpPr>
          <p:cNvPr id="12" name="TextBox 12"/>
          <p:cNvSpPr txBox="1"/>
          <p:nvPr/>
        </p:nvSpPr>
        <p:spPr>
          <a:xfrm>
            <a:off x="2796650" y="3226235"/>
            <a:ext cx="665318" cy="545436"/>
          </a:xfrm>
          <a:prstGeom prst="rect">
            <a:avLst/>
          </a:prstGeom>
        </p:spPr>
        <p:txBody>
          <a:bodyPr lIns="0" tIns="0" rIns="0" bIns="0" rtlCol="0" anchor="t">
            <a:spAutoFit/>
          </a:bodyPr>
          <a:lstStyle/>
          <a:p>
            <a:pPr algn="r">
              <a:lnSpc>
                <a:spcPts val="4016"/>
              </a:lnSpc>
            </a:pPr>
            <a:r>
              <a:rPr lang="en-US" sz="4016">
                <a:solidFill>
                  <a:srgbClr val="000000"/>
                </a:solidFill>
                <a:latin typeface="Ultra"/>
                <a:ea typeface="Ultra"/>
                <a:cs typeface="Ultra"/>
                <a:sym typeface="Ultra"/>
              </a:rPr>
              <a:t>12</a:t>
            </a:r>
          </a:p>
        </p:txBody>
      </p:sp>
      <p:sp>
        <p:nvSpPr>
          <p:cNvPr id="13" name="TextBox 13"/>
          <p:cNvSpPr txBox="1"/>
          <p:nvPr/>
        </p:nvSpPr>
        <p:spPr>
          <a:xfrm>
            <a:off x="5566016" y="6640077"/>
            <a:ext cx="782496" cy="545436"/>
          </a:xfrm>
          <a:prstGeom prst="rect">
            <a:avLst/>
          </a:prstGeom>
        </p:spPr>
        <p:txBody>
          <a:bodyPr lIns="0" tIns="0" rIns="0" bIns="0" rtlCol="0" anchor="t">
            <a:spAutoFit/>
          </a:bodyPr>
          <a:lstStyle/>
          <a:p>
            <a:pPr algn="r">
              <a:lnSpc>
                <a:spcPts val="4016"/>
              </a:lnSpc>
            </a:pPr>
            <a:r>
              <a:rPr lang="en-US" sz="4016">
                <a:solidFill>
                  <a:srgbClr val="000000"/>
                </a:solidFill>
                <a:latin typeface="Ultra"/>
                <a:ea typeface="Ultra"/>
                <a:cs typeface="Ultra"/>
                <a:sym typeface="Ultra"/>
              </a:rPr>
              <a:t>47</a:t>
            </a:r>
          </a:p>
        </p:txBody>
      </p:sp>
      <p:grpSp>
        <p:nvGrpSpPr>
          <p:cNvPr id="14" name="Group 14"/>
          <p:cNvGrpSpPr/>
          <p:nvPr/>
        </p:nvGrpSpPr>
        <p:grpSpPr>
          <a:xfrm>
            <a:off x="65034" y="47195"/>
            <a:ext cx="4816586" cy="764030"/>
            <a:chOff x="0" y="0"/>
            <a:chExt cx="6422115" cy="1018707"/>
          </a:xfrm>
        </p:grpSpPr>
        <p:sp>
          <p:nvSpPr>
            <p:cNvPr id="15" name="Freeform 15"/>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10"/>
              <a:stretch>
                <a:fillRect/>
              </a:stretch>
            </a:blipFill>
          </p:spPr>
          <p:txBody>
            <a:bodyPr/>
            <a:lstStyle/>
            <a:p>
              <a:endParaRPr lang="en-ID"/>
            </a:p>
          </p:txBody>
        </p:sp>
        <p:sp>
          <p:nvSpPr>
            <p:cNvPr id="16" name="TextBox 16"/>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211601" y="-146493"/>
            <a:ext cx="18711201" cy="5289993"/>
            <a:chOff x="0" y="0"/>
            <a:chExt cx="24948269" cy="7053324"/>
          </a:xfrm>
        </p:grpSpPr>
        <p:pic>
          <p:nvPicPr>
            <p:cNvPr id="4" name="Picture 4"/>
            <p:cNvPicPr>
              <a:picLocks noChangeAspect="1"/>
            </p:cNvPicPr>
            <p:nvPr/>
          </p:nvPicPr>
          <p:blipFill>
            <a:blip r:embed="rId3">
              <a:alphaModFix amt="13000"/>
            </a:blip>
            <a:srcRect t="18798" b="43505"/>
            <a:stretch>
              <a:fillRect/>
            </a:stretch>
          </p:blipFill>
          <p:spPr>
            <a:xfrm>
              <a:off x="0" y="0"/>
              <a:ext cx="24948269" cy="7053324"/>
            </a:xfrm>
            <a:prstGeom prst="rect">
              <a:avLst/>
            </a:prstGeom>
          </p:spPr>
        </p:pic>
      </p:grpSp>
      <p:sp>
        <p:nvSpPr>
          <p:cNvPr id="5" name="Freeform 5"/>
          <p:cNvSpPr/>
          <p:nvPr/>
        </p:nvSpPr>
        <p:spPr>
          <a:xfrm flipH="1">
            <a:off x="0" y="7912608"/>
            <a:ext cx="2559991" cy="2374392"/>
          </a:xfrm>
          <a:custGeom>
            <a:avLst/>
            <a:gdLst/>
            <a:ahLst/>
            <a:cxnLst/>
            <a:rect l="l" t="t" r="r" b="b"/>
            <a:pathLst>
              <a:path w="2559991" h="2374392">
                <a:moveTo>
                  <a:pt x="2559991" y="0"/>
                </a:moveTo>
                <a:lnTo>
                  <a:pt x="0" y="0"/>
                </a:lnTo>
                <a:lnTo>
                  <a:pt x="0" y="2374392"/>
                </a:lnTo>
                <a:lnTo>
                  <a:pt x="2559991" y="2374392"/>
                </a:lnTo>
                <a:lnTo>
                  <a:pt x="25599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15728377" y="7926585"/>
            <a:ext cx="2559991" cy="2374392"/>
          </a:xfrm>
          <a:custGeom>
            <a:avLst/>
            <a:gdLst/>
            <a:ahLst/>
            <a:cxnLst/>
            <a:rect l="l" t="t" r="r" b="b"/>
            <a:pathLst>
              <a:path w="2559991" h="2374392">
                <a:moveTo>
                  <a:pt x="0" y="0"/>
                </a:moveTo>
                <a:lnTo>
                  <a:pt x="2559991" y="0"/>
                </a:lnTo>
                <a:lnTo>
                  <a:pt x="2559991" y="2374392"/>
                </a:lnTo>
                <a:lnTo>
                  <a:pt x="0" y="2374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aphicFrame>
        <p:nvGraphicFramePr>
          <p:cNvPr id="7" name="Table 7"/>
          <p:cNvGraphicFramePr>
            <a:graphicFrameLocks noGrp="1"/>
          </p:cNvGraphicFramePr>
          <p:nvPr/>
        </p:nvGraphicFramePr>
        <p:xfrm>
          <a:off x="1436766" y="1392634"/>
          <a:ext cx="15414467" cy="7501732"/>
        </p:xfrm>
        <a:graphic>
          <a:graphicData uri="http://schemas.openxmlformats.org/drawingml/2006/table">
            <a:tbl>
              <a:tblPr/>
              <a:tblGrid>
                <a:gridCol w="1286374">
                  <a:extLst>
                    <a:ext uri="{9D8B030D-6E8A-4147-A177-3AD203B41FA5}">
                      <a16:colId xmlns:a16="http://schemas.microsoft.com/office/drawing/2014/main" val="20000"/>
                    </a:ext>
                  </a:extLst>
                </a:gridCol>
                <a:gridCol w="6481335">
                  <a:extLst>
                    <a:ext uri="{9D8B030D-6E8A-4147-A177-3AD203B41FA5}">
                      <a16:colId xmlns:a16="http://schemas.microsoft.com/office/drawing/2014/main" val="20001"/>
                    </a:ext>
                  </a:extLst>
                </a:gridCol>
                <a:gridCol w="1077797">
                  <a:extLst>
                    <a:ext uri="{9D8B030D-6E8A-4147-A177-3AD203B41FA5}">
                      <a16:colId xmlns:a16="http://schemas.microsoft.com/office/drawing/2014/main" val="20002"/>
                    </a:ext>
                  </a:extLst>
                </a:gridCol>
                <a:gridCol w="1000192">
                  <a:extLst>
                    <a:ext uri="{9D8B030D-6E8A-4147-A177-3AD203B41FA5}">
                      <a16:colId xmlns:a16="http://schemas.microsoft.com/office/drawing/2014/main" val="20003"/>
                    </a:ext>
                  </a:extLst>
                </a:gridCol>
                <a:gridCol w="1008072">
                  <a:extLst>
                    <a:ext uri="{9D8B030D-6E8A-4147-A177-3AD203B41FA5}">
                      <a16:colId xmlns:a16="http://schemas.microsoft.com/office/drawing/2014/main" val="20004"/>
                    </a:ext>
                  </a:extLst>
                </a:gridCol>
                <a:gridCol w="2235959">
                  <a:extLst>
                    <a:ext uri="{9D8B030D-6E8A-4147-A177-3AD203B41FA5}">
                      <a16:colId xmlns:a16="http://schemas.microsoft.com/office/drawing/2014/main" val="20005"/>
                    </a:ext>
                  </a:extLst>
                </a:gridCol>
                <a:gridCol w="2324738">
                  <a:extLst>
                    <a:ext uri="{9D8B030D-6E8A-4147-A177-3AD203B41FA5}">
                      <a16:colId xmlns:a16="http://schemas.microsoft.com/office/drawing/2014/main" val="20006"/>
                    </a:ext>
                  </a:extLst>
                </a:gridCol>
              </a:tblGrid>
              <a:tr h="1110540">
                <a:tc gridSpan="7">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hMerge="1">
                  <a:txBody>
                    <a:bodyPr/>
                    <a:lstStyle/>
                    <a:p>
                      <a:pPr algn="ctr">
                        <a:lnSpc>
                          <a:spcPts val="3895"/>
                        </a:lnSpc>
                        <a:defRPr/>
                      </a:pPr>
                      <a:r>
                        <a:rPr lang="en-US" sz="2782">
                          <a:solidFill>
                            <a:srgbClr val="FFFFFF"/>
                          </a:solidFill>
                          <a:latin typeface="Poppins"/>
                          <a:ea typeface="Poppins"/>
                          <a:cs typeface="Poppins"/>
                          <a:sym typeface="Poppins"/>
                        </a:rPr>
                        <a:t>Matriks analisa USG 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extLst>
                  <a:ext uri="{0D108BD9-81ED-4DB2-BD59-A6C34878D82A}">
                    <a16:rowId xmlns:a16="http://schemas.microsoft.com/office/drawing/2014/main" val="10000"/>
                  </a:ext>
                </a:extLst>
              </a:tr>
              <a:tr h="871200">
                <a:tc>
                  <a:txBody>
                    <a:bodyPr/>
                    <a:lstStyle/>
                    <a:p>
                      <a:pPr algn="ctr">
                        <a:lnSpc>
                          <a:spcPts val="2495"/>
                        </a:lnSpc>
                        <a:defRPr/>
                      </a:pPr>
                      <a:r>
                        <a:rPr lang="en-US" sz="1782">
                          <a:solidFill>
                            <a:srgbClr val="FFFFFF"/>
                          </a:solidFill>
                          <a:latin typeface="Poppins"/>
                          <a:ea typeface="Poppins"/>
                          <a:cs typeface="Poppins"/>
                          <a:sym typeface="Poppins"/>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b="1">
                          <a:solidFill>
                            <a:srgbClr val="FFFFFF"/>
                          </a:solidFill>
                          <a:latin typeface="Poppins Bold"/>
                          <a:ea typeface="Poppins Bold"/>
                          <a:cs typeface="Poppins Bold"/>
                          <a:sym typeface="Poppins Bold"/>
                        </a:rPr>
                        <a:t>isu strategis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a:solidFill>
                            <a:srgbClr val="FFFFFF"/>
                          </a:solidFill>
                          <a:latin typeface="Poppins"/>
                          <a:ea typeface="Poppins"/>
                          <a:cs typeface="Poppins"/>
                          <a:sym typeface="Poppins"/>
                        </a:rPr>
                        <a:t>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b="1">
                          <a:solidFill>
                            <a:srgbClr val="FFFFFF"/>
                          </a:solidFill>
                          <a:latin typeface="Poppins Bold"/>
                          <a:ea typeface="Poppins Bold"/>
                          <a:cs typeface="Poppins Bold"/>
                          <a:sym typeface="Poppins Bold"/>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b="1">
                          <a:solidFill>
                            <a:srgbClr val="FFFFFF"/>
                          </a:solidFill>
                          <a:latin typeface="Poppins Bold"/>
                          <a:ea typeface="Poppins Bold"/>
                          <a:cs typeface="Poppins Bold"/>
                          <a:sym typeface="Poppins Bold"/>
                        </a:rPr>
                        <a:t>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a:solidFill>
                            <a:srgbClr val="FFFFFF"/>
                          </a:solidFill>
                          <a:latin typeface="Poppins"/>
                          <a:ea typeface="Poppins"/>
                          <a:cs typeface="Poppins"/>
                          <a:sym typeface="Poppins"/>
                        </a:rPr>
                        <a:t>Total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tc>
                  <a:txBody>
                    <a:bodyPr/>
                    <a:lstStyle/>
                    <a:p>
                      <a:pPr algn="ctr">
                        <a:lnSpc>
                          <a:spcPts val="2495"/>
                        </a:lnSpc>
                        <a:defRPr/>
                      </a:pPr>
                      <a:r>
                        <a:rPr lang="en-US" sz="1782" b="1">
                          <a:solidFill>
                            <a:srgbClr val="FFFFFF"/>
                          </a:solidFill>
                          <a:latin typeface="Poppins Bold"/>
                          <a:ea typeface="Poppins Bold"/>
                          <a:cs typeface="Poppins Bold"/>
                          <a:sym typeface="Poppins Bold"/>
                        </a:rPr>
                        <a:t>Rank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569E"/>
                    </a:solidFill>
                  </a:tcPr>
                </a:tc>
                <a:extLst>
                  <a:ext uri="{0D108BD9-81ED-4DB2-BD59-A6C34878D82A}">
                    <a16:rowId xmlns:a16="http://schemas.microsoft.com/office/drawing/2014/main" val="10001"/>
                  </a:ext>
                </a:extLst>
              </a:tr>
              <a:tr h="2134918">
                <a:tc>
                  <a:txBody>
                    <a:bodyPr/>
                    <a:lstStyle/>
                    <a:p>
                      <a:pPr algn="ctr">
                        <a:lnSpc>
                          <a:spcPts val="2495"/>
                        </a:lnSpc>
                        <a:defRPr/>
                      </a:pPr>
                      <a:r>
                        <a:rPr lang="en-US" sz="1782">
                          <a:solidFill>
                            <a:srgbClr val="000000"/>
                          </a:solidFill>
                          <a:latin typeface="Poppins"/>
                          <a:ea typeface="Poppins"/>
                          <a:cs typeface="Poppins"/>
                          <a:sym typeface="Poppins"/>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495"/>
                        </a:lnSpc>
                        <a:defRPr/>
                      </a:pPr>
                      <a:r>
                        <a:rPr lang="en-US" sz="1782" b="1">
                          <a:solidFill>
                            <a:srgbClr val="000000"/>
                          </a:solidFill>
                          <a:latin typeface="Poppins Bold"/>
                          <a:ea typeface="Poppins Bold"/>
                          <a:cs typeface="Poppins Bold"/>
                          <a:sym typeface="Poppins Bold"/>
                        </a:rPr>
                        <a:t>Kurangnnya optimalnya kemampuan dalam melakukan pemriksaan dan penanganan barang bukti, jumlah personal pemeriksa terbatas dan minimnya informasi tugas dan fungsi bidlabfor pada jajaran are servis jateng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15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34918">
                <a:tc>
                  <a:txBody>
                    <a:bodyPr/>
                    <a:lstStyle/>
                    <a:p>
                      <a:pPr algn="ctr">
                        <a:lnSpc>
                          <a:spcPts val="2495"/>
                        </a:lnSpc>
                        <a:defRPr/>
                      </a:pPr>
                      <a:r>
                        <a:rPr lang="en-US" sz="1782">
                          <a:solidFill>
                            <a:srgbClr val="000000"/>
                          </a:solidFill>
                          <a:latin typeface="Poppins"/>
                          <a:ea typeface="Poppins"/>
                          <a:cs typeface="Poppins"/>
                          <a:sym typeface="Poppins"/>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495"/>
                        </a:lnSpc>
                        <a:defRPr/>
                      </a:pPr>
                      <a:r>
                        <a:rPr lang="en-US" sz="1782" b="1">
                          <a:solidFill>
                            <a:srgbClr val="000000"/>
                          </a:solidFill>
                          <a:latin typeface="Poppins Bold"/>
                          <a:ea typeface="Poppins Bold"/>
                          <a:cs typeface="Poppins Bold"/>
                          <a:sym typeface="Poppins Bold"/>
                        </a:rPr>
                        <a:t>Kurangnnya optimalnya kemampuan dalam melakukan pemriksaan dan penanganan barang bukti, jumlah personal pemeriksa terbatas dan minimnya informasi tugas dan fungsi bidlabfor pada jajaran are servis jateng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14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50156">
                <a:tc>
                  <a:txBody>
                    <a:bodyPr/>
                    <a:lstStyle/>
                    <a:p>
                      <a:pPr algn="ctr">
                        <a:lnSpc>
                          <a:spcPts val="2495"/>
                        </a:lnSpc>
                        <a:defRPr/>
                      </a:pPr>
                      <a:r>
                        <a:rPr lang="en-US" sz="1782">
                          <a:solidFill>
                            <a:srgbClr val="000000"/>
                          </a:solidFill>
                          <a:latin typeface="Poppins"/>
                          <a:ea typeface="Poppins"/>
                          <a:cs typeface="Poppins"/>
                          <a:sym typeface="Poppins"/>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495"/>
                        </a:lnSpc>
                        <a:defRPr/>
                      </a:pPr>
                      <a:r>
                        <a:rPr lang="en-US" sz="1782" b="1">
                          <a:solidFill>
                            <a:srgbClr val="000000"/>
                          </a:solidFill>
                          <a:latin typeface="Poppins Bold"/>
                          <a:ea typeface="Poppins Bold"/>
                          <a:cs typeface="Poppins Bold"/>
                          <a:sym typeface="Poppins Bold"/>
                        </a:rPr>
                        <a:t>Area servis bidlabfor polda jateng terdiri dari 2 polda dan sebagai teaching lab akademi kepolisian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95"/>
                        </a:lnSpc>
                        <a:defRPr/>
                      </a:pPr>
                      <a:r>
                        <a:rPr lang="en-US" sz="1782" b="1">
                          <a:solidFill>
                            <a:srgbClr val="000000"/>
                          </a:solidFill>
                          <a:latin typeface="Poppins Bold"/>
                          <a:ea typeface="Poppins Bold"/>
                          <a:cs typeface="Poppins Bold"/>
                          <a:sym typeface="Poppins Bold"/>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8" name="Group 8"/>
          <p:cNvGrpSpPr/>
          <p:nvPr/>
        </p:nvGrpSpPr>
        <p:grpSpPr>
          <a:xfrm>
            <a:off x="236484" y="159602"/>
            <a:ext cx="4816586" cy="764030"/>
            <a:chOff x="0" y="0"/>
            <a:chExt cx="6422115" cy="1018707"/>
          </a:xfrm>
        </p:grpSpPr>
        <p:sp>
          <p:nvSpPr>
            <p:cNvPr id="9" name="Freeform 9"/>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6"/>
              <a:stretch>
                <a:fillRect/>
              </a:stretch>
            </a:blipFill>
          </p:spPr>
          <p:txBody>
            <a:bodyPr/>
            <a:lstStyle/>
            <a:p>
              <a:endParaRPr lang="en-ID"/>
            </a:p>
          </p:txBody>
        </p:sp>
        <p:sp>
          <p:nvSpPr>
            <p:cNvPr id="10" name="TextBox 10"/>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000" r="-10000"/>
            </a:stretch>
          </a:blipFill>
        </p:spPr>
        <p:txBody>
          <a:bodyPr/>
          <a:lstStyle/>
          <a:p>
            <a:endParaRPr lang="en-ID"/>
          </a:p>
        </p:txBody>
      </p:sp>
      <p:grpSp>
        <p:nvGrpSpPr>
          <p:cNvPr id="3" name="Group 3"/>
          <p:cNvGrpSpPr/>
          <p:nvPr/>
        </p:nvGrpSpPr>
        <p:grpSpPr>
          <a:xfrm>
            <a:off x="-2282850" y="5535075"/>
            <a:ext cx="23331094" cy="3342337"/>
            <a:chOff x="0" y="0"/>
            <a:chExt cx="2987579" cy="427991"/>
          </a:xfrm>
        </p:grpSpPr>
        <p:sp>
          <p:nvSpPr>
            <p:cNvPr id="4" name="Freeform 4"/>
            <p:cNvSpPr/>
            <p:nvPr/>
          </p:nvSpPr>
          <p:spPr>
            <a:xfrm>
              <a:off x="0" y="0"/>
              <a:ext cx="2987579" cy="427991"/>
            </a:xfrm>
            <a:custGeom>
              <a:avLst/>
              <a:gdLst/>
              <a:ahLst/>
              <a:cxnLst/>
              <a:rect l="l" t="t" r="r" b="b"/>
              <a:pathLst>
                <a:path w="2987579" h="427991">
                  <a:moveTo>
                    <a:pt x="2784379" y="0"/>
                  </a:moveTo>
                  <a:lnTo>
                    <a:pt x="0" y="0"/>
                  </a:lnTo>
                  <a:lnTo>
                    <a:pt x="203200" y="427991"/>
                  </a:lnTo>
                  <a:lnTo>
                    <a:pt x="2987579" y="427991"/>
                  </a:lnTo>
                  <a:lnTo>
                    <a:pt x="2784379" y="0"/>
                  </a:lnTo>
                  <a:close/>
                </a:path>
              </a:pathLst>
            </a:custGeom>
            <a:solidFill>
              <a:srgbClr val="2F4F66">
                <a:alpha val="7843"/>
              </a:srgbClr>
            </a:solidFill>
          </p:spPr>
          <p:txBody>
            <a:bodyPr/>
            <a:lstStyle/>
            <a:p>
              <a:endParaRPr lang="en-ID"/>
            </a:p>
          </p:txBody>
        </p:sp>
        <p:sp>
          <p:nvSpPr>
            <p:cNvPr id="5" name="TextBox 5"/>
            <p:cNvSpPr txBox="1"/>
            <p:nvPr/>
          </p:nvSpPr>
          <p:spPr>
            <a:xfrm>
              <a:off x="101600" y="-38100"/>
              <a:ext cx="2784379" cy="46609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876767" y="7617359"/>
            <a:ext cx="5519660" cy="2766730"/>
          </a:xfrm>
          <a:custGeom>
            <a:avLst/>
            <a:gdLst/>
            <a:ahLst/>
            <a:cxnLst/>
            <a:rect l="l" t="t" r="r" b="b"/>
            <a:pathLst>
              <a:path w="5519660" h="2766730">
                <a:moveTo>
                  <a:pt x="0" y="0"/>
                </a:moveTo>
                <a:lnTo>
                  <a:pt x="5519660" y="0"/>
                </a:lnTo>
                <a:lnTo>
                  <a:pt x="5519660" y="2766730"/>
                </a:lnTo>
                <a:lnTo>
                  <a:pt x="0" y="2766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Freeform 7"/>
          <p:cNvSpPr/>
          <p:nvPr/>
        </p:nvSpPr>
        <p:spPr>
          <a:xfrm flipV="1">
            <a:off x="8591882" y="-237223"/>
            <a:ext cx="9804544" cy="8088749"/>
          </a:xfrm>
          <a:custGeom>
            <a:avLst/>
            <a:gdLst/>
            <a:ahLst/>
            <a:cxnLst/>
            <a:rect l="l" t="t" r="r" b="b"/>
            <a:pathLst>
              <a:path w="9804544" h="8088749">
                <a:moveTo>
                  <a:pt x="0" y="8088749"/>
                </a:moveTo>
                <a:lnTo>
                  <a:pt x="9804545" y="8088749"/>
                </a:lnTo>
                <a:lnTo>
                  <a:pt x="9804545" y="0"/>
                </a:lnTo>
                <a:lnTo>
                  <a:pt x="0" y="0"/>
                </a:lnTo>
                <a:lnTo>
                  <a:pt x="0" y="80887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8" name="Group 8"/>
          <p:cNvGrpSpPr/>
          <p:nvPr/>
        </p:nvGrpSpPr>
        <p:grpSpPr>
          <a:xfrm>
            <a:off x="11143915" y="783098"/>
            <a:ext cx="10070738" cy="8720805"/>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txBody>
            <a:bodyPr/>
            <a:lstStyle/>
            <a:p>
              <a:endParaRPr lang="en-ID"/>
            </a:p>
          </p:txBody>
        </p:sp>
      </p:grpSp>
      <p:graphicFrame>
        <p:nvGraphicFramePr>
          <p:cNvPr id="10" name="Table 10"/>
          <p:cNvGraphicFramePr>
            <a:graphicFrameLocks noGrp="1"/>
          </p:cNvGraphicFramePr>
          <p:nvPr/>
        </p:nvGraphicFramePr>
        <p:xfrm>
          <a:off x="2383700" y="1209675"/>
          <a:ext cx="11597728" cy="9018113"/>
        </p:xfrm>
        <a:graphic>
          <a:graphicData uri="http://schemas.openxmlformats.org/drawingml/2006/table">
            <a:tbl>
              <a:tblPr/>
              <a:tblGrid>
                <a:gridCol w="5798864">
                  <a:extLst>
                    <a:ext uri="{9D8B030D-6E8A-4147-A177-3AD203B41FA5}">
                      <a16:colId xmlns:a16="http://schemas.microsoft.com/office/drawing/2014/main" val="20000"/>
                    </a:ext>
                  </a:extLst>
                </a:gridCol>
                <a:gridCol w="5798864">
                  <a:extLst>
                    <a:ext uri="{9D8B030D-6E8A-4147-A177-3AD203B41FA5}">
                      <a16:colId xmlns:a16="http://schemas.microsoft.com/office/drawing/2014/main" val="20001"/>
                    </a:ext>
                  </a:extLst>
                </a:gridCol>
              </a:tblGrid>
              <a:tr h="2414669">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KONDISI SAAT INI</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KONDISI YANG DIHARAPKAN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2477442">
                <a:tc>
                  <a:txBody>
                    <a:bodyPr/>
                    <a:lstStyle/>
                    <a:p>
                      <a:pPr algn="just">
                        <a:lnSpc>
                          <a:spcPts val="2659"/>
                        </a:lnSpc>
                        <a:defRPr/>
                      </a:pPr>
                      <a:r>
                        <a:rPr lang="en-US" sz="1899" b="1">
                          <a:solidFill>
                            <a:srgbClr val="000000"/>
                          </a:solidFill>
                          <a:latin typeface="Canva Sans Bold"/>
                          <a:ea typeface="Canva Sans Bold"/>
                          <a:cs typeface="Canva Sans Bold"/>
                          <a:sym typeface="Canva Sans Bold"/>
                        </a:rPr>
                        <a:t>Kurangnya optimalnya kemampuan dalam melakukan pemeriksaan dan penanganan barang bukti, jumlah personel pemeriksa terbatas dan minimnya informasi tugas dan fungus bidlabfor pada jajaran area servis</a:t>
                      </a:r>
                      <a:endParaRPr lang="en-US" sz="1100"/>
                    </a:p>
                    <a:p>
                      <a:pPr algn="just">
                        <a:lnSpc>
                          <a:spcPts val="2659"/>
                        </a:lnSpc>
                      </a:pP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tc>
                  <a:txBody>
                    <a:bodyPr/>
                    <a:lstStyle/>
                    <a:p>
                      <a:pPr algn="just">
                        <a:lnSpc>
                          <a:spcPts val="2659"/>
                        </a:lnSpc>
                        <a:defRPr/>
                      </a:pPr>
                      <a:r>
                        <a:rPr lang="en-US" sz="1899" b="1">
                          <a:solidFill>
                            <a:srgbClr val="000000"/>
                          </a:solidFill>
                          <a:latin typeface="Arimo Bold"/>
                          <a:ea typeface="Arimo Bold"/>
                          <a:cs typeface="Arimo Bold"/>
                          <a:sym typeface="Arimo Bold"/>
                        </a:rPr>
                        <a:t>pemeriksa tersertifikasi kemampuannya Personel optimal sehingga penyelesaiantepat, jumlah personel sesuai DSP dan tersedianya system informasi tentang tugas dan fungsi bidlabfor lebih baik</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extLst>
                  <a:ext uri="{0D108BD9-81ED-4DB2-BD59-A6C34878D82A}">
                    <a16:rowId xmlns:a16="http://schemas.microsoft.com/office/drawing/2014/main" val="10001"/>
                  </a:ext>
                </a:extLst>
              </a:tr>
              <a:tr h="2152218">
                <a:tc>
                  <a:txBody>
                    <a:bodyPr/>
                    <a:lstStyle/>
                    <a:p>
                      <a:pPr algn="just">
                        <a:lnSpc>
                          <a:spcPts val="2659"/>
                        </a:lnSpc>
                        <a:defRPr/>
                      </a:pPr>
                      <a:r>
                        <a:rPr lang="en-US" sz="1899" b="1">
                          <a:solidFill>
                            <a:srgbClr val="000000"/>
                          </a:solidFill>
                          <a:latin typeface="Arimo Bold"/>
                          <a:ea typeface="Arimo Bold"/>
                          <a:cs typeface="Arimo Bold"/>
                          <a:sym typeface="Arimo Bold"/>
                        </a:rPr>
                        <a:t> </a:t>
                      </a:r>
                      <a:endParaRPr lang="en-US" sz="1100"/>
                    </a:p>
                    <a:p>
                      <a:pPr algn="just">
                        <a:lnSpc>
                          <a:spcPts val="2659"/>
                        </a:lnSpc>
                      </a:pPr>
                      <a:r>
                        <a:rPr lang="en-US" sz="1899" b="1">
                          <a:solidFill>
                            <a:srgbClr val="000000"/>
                          </a:solidFill>
                          <a:latin typeface="Arimo Bold"/>
                          <a:ea typeface="Arimo Bold"/>
                          <a:cs typeface="Arimo Bold"/>
                          <a:sym typeface="Arimo Bold"/>
                        </a:rPr>
                        <a:t>Belum adanya Kerjasama atau PKS dengan stakeholder lain dalam rangka kemitraan dan kolaborasi dengan instansi lain untuk pengembangan ilmu pengetahuan</a:t>
                      </a:r>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tc>
                  <a:txBody>
                    <a:bodyPr/>
                    <a:lstStyle/>
                    <a:p>
                      <a:pPr algn="just">
                        <a:lnSpc>
                          <a:spcPts val="2659"/>
                        </a:lnSpc>
                        <a:defRPr/>
                      </a:pPr>
                      <a:r>
                        <a:rPr lang="en-US" sz="1899" b="1">
                          <a:solidFill>
                            <a:srgbClr val="000000"/>
                          </a:solidFill>
                          <a:latin typeface="Arimo Bold"/>
                          <a:ea typeface="Arimo Bold"/>
                          <a:cs typeface="Arimo Bold"/>
                          <a:sym typeface="Arimo Bold"/>
                        </a:rPr>
                        <a:t>Tersusunya jukrah kabidlabfor dan terjalin Kerjasama dan kolaborasi dalam bentuk PKS Bidlabfor dengan perguruan tinggi</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extLst>
                  <a:ext uri="{0D108BD9-81ED-4DB2-BD59-A6C34878D82A}">
                    <a16:rowId xmlns:a16="http://schemas.microsoft.com/office/drawing/2014/main" val="10002"/>
                  </a:ext>
                </a:extLst>
              </a:tr>
              <a:tr h="1973784">
                <a:tc>
                  <a:txBody>
                    <a:bodyPr/>
                    <a:lstStyle/>
                    <a:p>
                      <a:pPr algn="just">
                        <a:lnSpc>
                          <a:spcPts val="2659"/>
                        </a:lnSpc>
                        <a:defRPr/>
                      </a:pPr>
                      <a:r>
                        <a:rPr lang="en-US" sz="1899" b="1">
                          <a:solidFill>
                            <a:srgbClr val="000000"/>
                          </a:solidFill>
                          <a:latin typeface="Arimo Bold"/>
                          <a:ea typeface="Arimo Bold"/>
                          <a:cs typeface="Arimo Bold"/>
                          <a:sym typeface="Arimo Bold"/>
                        </a:rPr>
                        <a:t>Area servis bidlabfor polda jateng terdiri dari 2 polda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tc>
                  <a:txBody>
                    <a:bodyPr/>
                    <a:lstStyle/>
                    <a:p>
                      <a:pPr algn="just">
                        <a:lnSpc>
                          <a:spcPts val="2659"/>
                        </a:lnSpc>
                        <a:defRPr/>
                      </a:pPr>
                      <a:r>
                        <a:rPr lang="en-US" sz="1899" b="1">
                          <a:solidFill>
                            <a:srgbClr val="000000"/>
                          </a:solidFill>
                          <a:latin typeface="Arimo Bold"/>
                          <a:ea typeface="Arimo Bold"/>
                          <a:cs typeface="Arimo Bold"/>
                          <a:sym typeface="Arimo Bold"/>
                        </a:rPr>
                        <a:t>Tiap polda memiliki laboratorium forensic tersendiri sehingga lebih efeisien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858789"/>
                    </a:solidFill>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03134" y="45302"/>
            <a:ext cx="4816586" cy="764030"/>
            <a:chOff x="0" y="0"/>
            <a:chExt cx="6422115" cy="1018707"/>
          </a:xfrm>
        </p:grpSpPr>
        <p:sp>
          <p:nvSpPr>
            <p:cNvPr id="12" name="Freeform 12"/>
            <p:cNvSpPr/>
            <p:nvPr/>
          </p:nvSpPr>
          <p:spPr>
            <a:xfrm>
              <a:off x="0" y="0"/>
              <a:ext cx="1405816" cy="1018707"/>
            </a:xfrm>
            <a:custGeom>
              <a:avLst/>
              <a:gdLst/>
              <a:ahLst/>
              <a:cxnLst/>
              <a:rect l="l" t="t" r="r" b="b"/>
              <a:pathLst>
                <a:path w="1405816" h="1018707">
                  <a:moveTo>
                    <a:pt x="0" y="0"/>
                  </a:moveTo>
                  <a:lnTo>
                    <a:pt x="1405816" y="0"/>
                  </a:lnTo>
                  <a:lnTo>
                    <a:pt x="1405816" y="1018707"/>
                  </a:lnTo>
                  <a:lnTo>
                    <a:pt x="0" y="1018707"/>
                  </a:lnTo>
                  <a:lnTo>
                    <a:pt x="0" y="0"/>
                  </a:lnTo>
                  <a:close/>
                </a:path>
              </a:pathLst>
            </a:custGeom>
            <a:blipFill>
              <a:blip r:embed="rId7"/>
              <a:stretch>
                <a:fillRect/>
              </a:stretch>
            </a:blipFill>
          </p:spPr>
          <p:txBody>
            <a:bodyPr/>
            <a:lstStyle/>
            <a:p>
              <a:endParaRPr lang="en-ID"/>
            </a:p>
          </p:txBody>
        </p:sp>
        <p:sp>
          <p:nvSpPr>
            <p:cNvPr id="13" name="TextBox 13"/>
            <p:cNvSpPr txBox="1"/>
            <p:nvPr/>
          </p:nvSpPr>
          <p:spPr>
            <a:xfrm>
              <a:off x="1400983" y="152966"/>
              <a:ext cx="5021132" cy="636575"/>
            </a:xfrm>
            <a:prstGeom prst="rect">
              <a:avLst/>
            </a:prstGeom>
          </p:spPr>
          <p:txBody>
            <a:bodyPr lIns="0" tIns="0" rIns="0" bIns="0" rtlCol="0" anchor="t">
              <a:spAutoFit/>
            </a:bodyPr>
            <a:lstStyle/>
            <a:p>
              <a:pPr algn="l">
                <a:lnSpc>
                  <a:spcPts val="3911"/>
                </a:lnSpc>
                <a:spcBef>
                  <a:spcPct val="0"/>
                </a:spcBef>
              </a:pPr>
              <a:r>
                <a:rPr lang="en-US" sz="2793" spc="16">
                  <a:solidFill>
                    <a:srgbClr val="301B00"/>
                  </a:solidFill>
                  <a:latin typeface="Roboto Condensed"/>
                  <a:ea typeface="Roboto Condensed"/>
                  <a:cs typeface="Roboto Condensed"/>
                  <a:sym typeface="Roboto Condensed"/>
                </a:rPr>
                <a:t>PKN II PUSDIKMIN POLRI</a:t>
              </a:r>
            </a:p>
          </p:txBody>
        </p:sp>
      </p:grpSp>
    </p:spTree>
  </p:cSld>
  <p:clrMapOvr>
    <a:masterClrMapping/>
  </p:clrMapOvr>
  <p:transition>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2339</Words>
  <Application>Microsoft Office PowerPoint</Application>
  <PresentationFormat>Kustom</PresentationFormat>
  <Paragraphs>362</Paragraphs>
  <Slides>43</Slides>
  <Notes>0</Notes>
  <HiddenSlides>0</HiddenSlides>
  <MMClips>0</MMClips>
  <ScaleCrop>false</ScaleCrop>
  <HeadingPairs>
    <vt:vector size="6" baseType="variant">
      <vt:variant>
        <vt:lpstr>Font Dipakai</vt:lpstr>
      </vt:variant>
      <vt:variant>
        <vt:i4>34</vt:i4>
      </vt:variant>
      <vt:variant>
        <vt:lpstr>Tema</vt:lpstr>
      </vt:variant>
      <vt:variant>
        <vt:i4>1</vt:i4>
      </vt:variant>
      <vt:variant>
        <vt:lpstr>Judul Slide</vt:lpstr>
      </vt:variant>
      <vt:variant>
        <vt:i4>43</vt:i4>
      </vt:variant>
    </vt:vector>
  </HeadingPairs>
  <TitlesOfParts>
    <vt:vector size="78" baseType="lpstr">
      <vt:lpstr>Canva Sans</vt:lpstr>
      <vt:lpstr>Inter</vt:lpstr>
      <vt:lpstr>Noto Serif</vt:lpstr>
      <vt:lpstr>Karnchang</vt:lpstr>
      <vt:lpstr>Alice</vt:lpstr>
      <vt:lpstr>Open Sans Extra Bold</vt:lpstr>
      <vt:lpstr>Montserrat Bold</vt:lpstr>
      <vt:lpstr>Roboto Condensed Bold</vt:lpstr>
      <vt:lpstr>Poppins</vt:lpstr>
      <vt:lpstr>Racing Sans One</vt:lpstr>
      <vt:lpstr>Inter Bold</vt:lpstr>
      <vt:lpstr>Shrikhand</vt:lpstr>
      <vt:lpstr>Montserrat</vt:lpstr>
      <vt:lpstr>Oswald Bold</vt:lpstr>
      <vt:lpstr>Balloon Extra Bold</vt:lpstr>
      <vt:lpstr>Open Sans 2</vt:lpstr>
      <vt:lpstr>Alyssum</vt:lpstr>
      <vt:lpstr>Antonio Bold Italics</vt:lpstr>
      <vt:lpstr>Calibri</vt:lpstr>
      <vt:lpstr>Glacial Indifference Italics</vt:lpstr>
      <vt:lpstr>Cormorant Garamond Bold Italics</vt:lpstr>
      <vt:lpstr>Poppins Bold</vt:lpstr>
      <vt:lpstr>Arimo Bold</vt:lpstr>
      <vt:lpstr>Ultra</vt:lpstr>
      <vt:lpstr>Aleo Bold Italics</vt:lpstr>
      <vt:lpstr>Alice Bold</vt:lpstr>
      <vt:lpstr>Barlow Condensed Bold Italics</vt:lpstr>
      <vt:lpstr>Antonio Bold</vt:lpstr>
      <vt:lpstr>Canva Sans Bold</vt:lpstr>
      <vt:lpstr>Open Sans 1 Bold</vt:lpstr>
      <vt:lpstr>Montserrat Classic</vt:lpstr>
      <vt:lpstr>Montserrat Classic Bold</vt:lpstr>
      <vt:lpstr>Arial</vt:lpstr>
      <vt:lpstr>Roboto Condensed</vt: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Proyek Perubahan dan</dc:title>
  <dc:creator>Fine Reffiane</dc:creator>
  <cp:lastModifiedBy>NUR ULFAH MAULIDA</cp:lastModifiedBy>
  <cp:revision>2</cp:revision>
  <dcterms:created xsi:type="dcterms:W3CDTF">2006-08-16T00:00:00Z</dcterms:created>
  <dcterms:modified xsi:type="dcterms:W3CDTF">2024-12-02T10:07:56Z</dcterms:modified>
  <dc:identifier>DAGX3X_IITk</dc:identifier>
</cp:coreProperties>
</file>